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58" r:id="rId4"/>
    <p:sldId id="260" r:id="rId5"/>
    <p:sldId id="268" r:id="rId6"/>
    <p:sldId id="261" r:id="rId7"/>
    <p:sldId id="262" r:id="rId8"/>
    <p:sldId id="267" r:id="rId9"/>
    <p:sldId id="266" r:id="rId10"/>
    <p:sldId id="263" r:id="rId11"/>
    <p:sldId id="264" r:id="rId12"/>
    <p:sldId id="265" r:id="rId13"/>
    <p:sldId id="259" r:id="rId14"/>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snapToObjects="1">
      <p:cViewPr varScale="1">
        <p:scale>
          <a:sx n="60" d="100"/>
          <a:sy n="60" d="100"/>
        </p:scale>
        <p:origin x="984" y="66"/>
      </p:cViewPr>
      <p:guideLst>
        <p:guide orient="horz" pos="2160"/>
        <p:guide pos="3120"/>
      </p:guideLst>
    </p:cSldViewPr>
  </p:slideViewPr>
  <p:notesTextViewPr>
    <p:cViewPr>
      <p:scale>
        <a:sx n="100" d="100"/>
        <a:sy n="100" d="100"/>
      </p:scale>
      <p:origin x="0" y="0"/>
    </p:cViewPr>
  </p:notesTextViewPr>
  <p:notesViewPr>
    <p:cSldViewPr snapToGrid="0" snapToObjects="1">
      <p:cViewPr varScale="1">
        <p:scale>
          <a:sx n="86" d="100"/>
          <a:sy n="86" d="100"/>
        </p:scale>
        <p:origin x="-3126"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AB762C93-6B57-460E-A078-B29F438E1490}" type="datetimeFigureOut">
              <a:rPr lang="en-AU" smtClean="0"/>
              <a:t>19/10/2016</a:t>
            </a:fld>
            <a:endParaRPr lang="en-AU"/>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56951144-B08A-45C5-B43F-2C306BE7209C}" type="slidenum">
              <a:rPr lang="en-AU" smtClean="0"/>
              <a:t>‹#›</a:t>
            </a:fld>
            <a:endParaRPr lang="en-AU"/>
          </a:p>
        </p:txBody>
      </p:sp>
    </p:spTree>
    <p:extLst>
      <p:ext uri="{BB962C8B-B14F-4D97-AF65-F5344CB8AC3E}">
        <p14:creationId xmlns:p14="http://schemas.microsoft.com/office/powerpoint/2010/main" val="1964299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041F31D5-339A-426C-9814-D8F7C189A049}" type="datetimeFigureOut">
              <a:rPr lang="en-AU" smtClean="0"/>
              <a:t>19/10/2016</a:t>
            </a:fld>
            <a:endParaRPr lang="en-AU"/>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C6F3A737-FFBA-46B0-9C9B-2B04417EC8D3}" type="slidenum">
              <a:rPr lang="en-AU" smtClean="0"/>
              <a:t>‹#›</a:t>
            </a:fld>
            <a:endParaRPr lang="en-AU"/>
          </a:p>
        </p:txBody>
      </p:sp>
    </p:spTree>
    <p:extLst>
      <p:ext uri="{BB962C8B-B14F-4D97-AF65-F5344CB8AC3E}">
        <p14:creationId xmlns:p14="http://schemas.microsoft.com/office/powerpoint/2010/main" val="227111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6F3A737-FFBA-46B0-9C9B-2B04417EC8D3}" type="slidenum">
              <a:rPr lang="en-AU" smtClean="0"/>
              <a:t>1</a:t>
            </a:fld>
            <a:endParaRPr lang="en-AU"/>
          </a:p>
        </p:txBody>
      </p:sp>
    </p:spTree>
    <p:extLst>
      <p:ext uri="{BB962C8B-B14F-4D97-AF65-F5344CB8AC3E}">
        <p14:creationId xmlns:p14="http://schemas.microsoft.com/office/powerpoint/2010/main" val="382677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6F3A737-FFBA-46B0-9C9B-2B04417EC8D3}" type="slidenum">
              <a:rPr lang="en-AU" smtClean="0"/>
              <a:t>11</a:t>
            </a:fld>
            <a:endParaRPr lang="en-AU"/>
          </a:p>
        </p:txBody>
      </p:sp>
    </p:spTree>
    <p:extLst>
      <p:ext uri="{BB962C8B-B14F-4D97-AF65-F5344CB8AC3E}">
        <p14:creationId xmlns:p14="http://schemas.microsoft.com/office/powerpoint/2010/main" val="2882524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6F3A737-FFBA-46B0-9C9B-2B04417EC8D3}" type="slidenum">
              <a:rPr lang="en-AU" smtClean="0"/>
              <a:t>12</a:t>
            </a:fld>
            <a:endParaRPr lang="en-AU"/>
          </a:p>
        </p:txBody>
      </p:sp>
    </p:spTree>
    <p:extLst>
      <p:ext uri="{BB962C8B-B14F-4D97-AF65-F5344CB8AC3E}">
        <p14:creationId xmlns:p14="http://schemas.microsoft.com/office/powerpoint/2010/main" val="3881851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Does anyone have any Questions?</a:t>
            </a:r>
            <a:endParaRPr lang="en-AU" dirty="0"/>
          </a:p>
        </p:txBody>
      </p:sp>
      <p:sp>
        <p:nvSpPr>
          <p:cNvPr id="4" name="Slide Number Placeholder 3"/>
          <p:cNvSpPr>
            <a:spLocks noGrp="1"/>
          </p:cNvSpPr>
          <p:nvPr>
            <p:ph type="sldNum" sz="quarter" idx="10"/>
          </p:nvPr>
        </p:nvSpPr>
        <p:spPr/>
        <p:txBody>
          <a:bodyPr/>
          <a:lstStyle/>
          <a:p>
            <a:fld id="{C6F3A737-FFBA-46B0-9C9B-2B04417EC8D3}" type="slidenum">
              <a:rPr lang="en-AU" smtClean="0"/>
              <a:t>13</a:t>
            </a:fld>
            <a:endParaRPr lang="en-AU"/>
          </a:p>
        </p:txBody>
      </p:sp>
    </p:spTree>
    <p:extLst>
      <p:ext uri="{BB962C8B-B14F-4D97-AF65-F5344CB8AC3E}">
        <p14:creationId xmlns:p14="http://schemas.microsoft.com/office/powerpoint/2010/main" val="96596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Introduce yourself and your position at the company and ask for questions to be held till the end.</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C6F3A737-FFBA-46B0-9C9B-2B04417EC8D3}" type="slidenum">
              <a:rPr lang="en-AU" smtClean="0"/>
              <a:t>2</a:t>
            </a:fld>
            <a:endParaRPr lang="en-AU"/>
          </a:p>
        </p:txBody>
      </p:sp>
    </p:spTree>
    <p:extLst>
      <p:ext uri="{BB962C8B-B14F-4D97-AF65-F5344CB8AC3E}">
        <p14:creationId xmlns:p14="http://schemas.microsoft.com/office/powerpoint/2010/main" val="392838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Safety and Medical can be applied by filling out a form that we have at the office or can post out.</a:t>
            </a:r>
          </a:p>
          <a:p>
            <a:endParaRPr lang="en-AU" dirty="0"/>
          </a:p>
          <a:p>
            <a:r>
              <a:rPr lang="en-AU" dirty="0" smtClean="0"/>
              <a:t>Explain that joint custody situations have two addresses on the pass.  We require a form for each parent.  If there is a ‘case document’ to support the joint custody then we need a copy of that or otherwise Stat Dec’s.  It will normally only be awarded in the case of 50/50 share arrangements but is best to speak to TfNSW.</a:t>
            </a:r>
            <a:endParaRPr lang="en-AU" dirty="0"/>
          </a:p>
        </p:txBody>
      </p:sp>
      <p:sp>
        <p:nvSpPr>
          <p:cNvPr id="4" name="Slide Number Placeholder 3"/>
          <p:cNvSpPr>
            <a:spLocks noGrp="1"/>
          </p:cNvSpPr>
          <p:nvPr>
            <p:ph type="sldNum" sz="quarter" idx="10"/>
          </p:nvPr>
        </p:nvSpPr>
        <p:spPr/>
        <p:txBody>
          <a:bodyPr/>
          <a:lstStyle/>
          <a:p>
            <a:fld id="{C6F3A737-FFBA-46B0-9C9B-2B04417EC8D3}" type="slidenum">
              <a:rPr lang="en-AU" smtClean="0"/>
              <a:t>3</a:t>
            </a:fld>
            <a:endParaRPr lang="en-AU"/>
          </a:p>
        </p:txBody>
      </p:sp>
    </p:spTree>
    <p:extLst>
      <p:ext uri="{BB962C8B-B14F-4D97-AF65-F5344CB8AC3E}">
        <p14:creationId xmlns:p14="http://schemas.microsoft.com/office/powerpoint/2010/main" val="2674478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6F3A737-FFBA-46B0-9C9B-2B04417EC8D3}" type="slidenum">
              <a:rPr lang="en-AU" smtClean="0"/>
              <a:t>4</a:t>
            </a:fld>
            <a:endParaRPr lang="en-AU"/>
          </a:p>
        </p:txBody>
      </p:sp>
    </p:spTree>
    <p:extLst>
      <p:ext uri="{BB962C8B-B14F-4D97-AF65-F5344CB8AC3E}">
        <p14:creationId xmlns:p14="http://schemas.microsoft.com/office/powerpoint/2010/main" val="56205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6F3A737-FFBA-46B0-9C9B-2B04417EC8D3}" type="slidenum">
              <a:rPr lang="en-AU" smtClean="0"/>
              <a:t>6</a:t>
            </a:fld>
            <a:endParaRPr lang="en-AU"/>
          </a:p>
        </p:txBody>
      </p:sp>
    </p:spTree>
    <p:extLst>
      <p:ext uri="{BB962C8B-B14F-4D97-AF65-F5344CB8AC3E}">
        <p14:creationId xmlns:p14="http://schemas.microsoft.com/office/powerpoint/2010/main" val="118416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6F3A737-FFBA-46B0-9C9B-2B04417EC8D3}" type="slidenum">
              <a:rPr lang="en-AU" smtClean="0"/>
              <a:t>7</a:t>
            </a:fld>
            <a:endParaRPr lang="en-AU"/>
          </a:p>
        </p:txBody>
      </p:sp>
    </p:spTree>
    <p:extLst>
      <p:ext uri="{BB962C8B-B14F-4D97-AF65-F5344CB8AC3E}">
        <p14:creationId xmlns:p14="http://schemas.microsoft.com/office/powerpoint/2010/main" val="637709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6F3A737-FFBA-46B0-9C9B-2B04417EC8D3}" type="slidenum">
              <a:rPr lang="en-AU" smtClean="0"/>
              <a:t>8</a:t>
            </a:fld>
            <a:endParaRPr lang="en-AU"/>
          </a:p>
        </p:txBody>
      </p:sp>
    </p:spTree>
    <p:extLst>
      <p:ext uri="{BB962C8B-B14F-4D97-AF65-F5344CB8AC3E}">
        <p14:creationId xmlns:p14="http://schemas.microsoft.com/office/powerpoint/2010/main" val="198646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child showing their pass is a form of identification that lets the driver know they are on the correct bus.</a:t>
            </a:r>
            <a:endParaRPr lang="en-AU" dirty="0"/>
          </a:p>
        </p:txBody>
      </p:sp>
      <p:sp>
        <p:nvSpPr>
          <p:cNvPr id="4" name="Slide Number Placeholder 3"/>
          <p:cNvSpPr>
            <a:spLocks noGrp="1"/>
          </p:cNvSpPr>
          <p:nvPr>
            <p:ph type="sldNum" sz="quarter" idx="10"/>
          </p:nvPr>
        </p:nvSpPr>
        <p:spPr/>
        <p:txBody>
          <a:bodyPr/>
          <a:lstStyle/>
          <a:p>
            <a:fld id="{C6F3A737-FFBA-46B0-9C9B-2B04417EC8D3}" type="slidenum">
              <a:rPr lang="en-AU" smtClean="0"/>
              <a:t>9</a:t>
            </a:fld>
            <a:endParaRPr lang="en-AU"/>
          </a:p>
        </p:txBody>
      </p:sp>
    </p:spTree>
    <p:extLst>
      <p:ext uri="{BB962C8B-B14F-4D97-AF65-F5344CB8AC3E}">
        <p14:creationId xmlns:p14="http://schemas.microsoft.com/office/powerpoint/2010/main" val="2759246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6F3A737-FFBA-46B0-9C9B-2B04417EC8D3}" type="slidenum">
              <a:rPr lang="en-AU" smtClean="0"/>
              <a:t>10</a:t>
            </a:fld>
            <a:endParaRPr lang="en-AU"/>
          </a:p>
        </p:txBody>
      </p:sp>
    </p:spTree>
    <p:extLst>
      <p:ext uri="{BB962C8B-B14F-4D97-AF65-F5344CB8AC3E}">
        <p14:creationId xmlns:p14="http://schemas.microsoft.com/office/powerpoint/2010/main" val="1495122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B49B4CA8-23EC-C04C-8A19-D6D47C51B6F7}" type="datetimeFigureOut">
              <a:rPr lang="en-US" smtClean="0"/>
              <a:pPr/>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13A9E-A7B7-634E-BC4A-574F86DE4FE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B4CA8-23EC-C04C-8A19-D6D47C51B6F7}" type="datetimeFigureOut">
              <a:rPr lang="en-US" smtClean="0"/>
              <a:pPr/>
              <a:t>10/19/2016</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13A9E-A7B7-634E-BC4A-574F86DE4F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scbuslines.com.a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B landscape a.jpg"/>
          <p:cNvPicPr>
            <a:picLocks noChangeAspect="1"/>
          </p:cNvPicPr>
          <p:nvPr/>
        </p:nvPicPr>
        <p:blipFill>
          <a:blip r:embed="rId3"/>
          <a:stretch>
            <a:fillRect/>
          </a:stretch>
        </p:blipFill>
        <p:spPr>
          <a:xfrm>
            <a:off x="1524" y="0"/>
            <a:ext cx="990295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5289" y="246411"/>
            <a:ext cx="8788475" cy="646331"/>
          </a:xfrm>
          <a:prstGeom prst="rect">
            <a:avLst/>
          </a:prstGeom>
          <a:noFill/>
        </p:spPr>
        <p:txBody>
          <a:bodyPr wrap="square" rtlCol="0">
            <a:spAutoFit/>
          </a:bodyPr>
          <a:lstStyle/>
          <a:p>
            <a:pPr algn="ctr"/>
            <a:r>
              <a:rPr lang="en-US" sz="3600" dirty="0" smtClean="0">
                <a:solidFill>
                  <a:srgbClr val="1A5CB9"/>
                </a:solidFill>
              </a:rPr>
              <a:t>Lost property and broken passes</a:t>
            </a:r>
            <a:endParaRPr lang="en-US" sz="3600" dirty="0">
              <a:solidFill>
                <a:srgbClr val="1A5CB9"/>
              </a:solidFill>
            </a:endParaRPr>
          </a:p>
        </p:txBody>
      </p:sp>
      <p:pic>
        <p:nvPicPr>
          <p:cNvPr id="6" name="Picture 5" descr="SCB landscape footer.jpg"/>
          <p:cNvPicPr>
            <a:picLocks noChangeAspect="1"/>
          </p:cNvPicPr>
          <p:nvPr/>
        </p:nvPicPr>
        <p:blipFill>
          <a:blip r:embed="rId3"/>
          <a:stretch>
            <a:fillRect/>
          </a:stretch>
        </p:blipFill>
        <p:spPr>
          <a:xfrm>
            <a:off x="1524" y="5705856"/>
            <a:ext cx="9902952" cy="1152144"/>
          </a:xfrm>
          <a:prstGeom prst="rect">
            <a:avLst/>
          </a:prstGeom>
        </p:spPr>
      </p:pic>
      <p:sp>
        <p:nvSpPr>
          <p:cNvPr id="9" name="TextBox 8"/>
          <p:cNvSpPr txBox="1"/>
          <p:nvPr/>
        </p:nvSpPr>
        <p:spPr>
          <a:xfrm>
            <a:off x="765402" y="1029330"/>
            <a:ext cx="8503726" cy="4524315"/>
          </a:xfrm>
          <a:prstGeom prst="rect">
            <a:avLst/>
          </a:prstGeom>
          <a:noFill/>
        </p:spPr>
        <p:txBody>
          <a:bodyPr wrap="square" rtlCol="0">
            <a:spAutoFit/>
          </a:bodyPr>
          <a:lstStyle/>
          <a:p>
            <a:pPr marL="342900" indent="-342900">
              <a:buFont typeface="Wingdings" pitchFamily="2" charset="2"/>
              <a:buChar char="ü"/>
            </a:pPr>
            <a:r>
              <a:rPr lang="en-US" sz="2400" dirty="0" smtClean="0">
                <a:solidFill>
                  <a:srgbClr val="1A5CB9"/>
                </a:solidFill>
              </a:rPr>
              <a:t>We have a very stringent lost property policy within the company. </a:t>
            </a:r>
            <a:r>
              <a:rPr lang="en-US" sz="2400" dirty="0">
                <a:solidFill>
                  <a:srgbClr val="1A5CB9"/>
                </a:solidFill>
              </a:rPr>
              <a:t>A</a:t>
            </a:r>
            <a:r>
              <a:rPr lang="en-US" sz="2400" dirty="0" smtClean="0">
                <a:solidFill>
                  <a:srgbClr val="1A5CB9"/>
                </a:solidFill>
              </a:rPr>
              <a:t>ll found property is returned to the office, processed and kept on site for three months therefore if your child looses something please call and report it.</a:t>
            </a:r>
          </a:p>
          <a:p>
            <a:endParaRPr lang="en-US" sz="2400" dirty="0">
              <a:solidFill>
                <a:srgbClr val="1A5CB9"/>
              </a:solidFill>
            </a:endParaRPr>
          </a:p>
          <a:p>
            <a:pPr marL="342900" indent="-342900">
              <a:buFont typeface="Wingdings" pitchFamily="2" charset="2"/>
              <a:buChar char="ü"/>
            </a:pPr>
            <a:r>
              <a:rPr lang="en-US" sz="2400" dirty="0" smtClean="0">
                <a:solidFill>
                  <a:srgbClr val="1A5CB9"/>
                </a:solidFill>
              </a:rPr>
              <a:t>We have had some trouble over the past few years with passes breaking.  We have a benefit of the doubt policy for the first pass if it has not been obviously broken, however subsequent replacement passes due to being broken will cost $15.00, all lost passes will cost $15.00 to replace.</a:t>
            </a:r>
          </a:p>
          <a:p>
            <a:pPr marL="342900" indent="-342900">
              <a:buFont typeface="Wingdings" pitchFamily="2" charset="2"/>
              <a:buChar char="ü"/>
            </a:pPr>
            <a:endParaRPr lang="en-US" sz="2400" dirty="0">
              <a:solidFill>
                <a:srgbClr val="1A5CB9"/>
              </a:solidFill>
            </a:endParaRPr>
          </a:p>
          <a:p>
            <a:endParaRPr lang="en-US" sz="2400" dirty="0" smtClean="0">
              <a:solidFill>
                <a:srgbClr val="1A5CB9"/>
              </a:solidFill>
            </a:endParaRPr>
          </a:p>
        </p:txBody>
      </p:sp>
    </p:spTree>
    <p:extLst>
      <p:ext uri="{BB962C8B-B14F-4D97-AF65-F5344CB8AC3E}">
        <p14:creationId xmlns:p14="http://schemas.microsoft.com/office/powerpoint/2010/main" val="3984117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5289" y="246411"/>
            <a:ext cx="8788475" cy="646331"/>
          </a:xfrm>
          <a:prstGeom prst="rect">
            <a:avLst/>
          </a:prstGeom>
          <a:noFill/>
        </p:spPr>
        <p:txBody>
          <a:bodyPr wrap="square" rtlCol="0">
            <a:spAutoFit/>
          </a:bodyPr>
          <a:lstStyle/>
          <a:p>
            <a:r>
              <a:rPr lang="en-US" sz="3600" dirty="0" smtClean="0">
                <a:solidFill>
                  <a:srgbClr val="1A5CB9"/>
                </a:solidFill>
              </a:rPr>
              <a:t>Term Passes or alternate routes of travel</a:t>
            </a:r>
            <a:endParaRPr lang="en-US" sz="3600" dirty="0">
              <a:solidFill>
                <a:srgbClr val="1A5CB9"/>
              </a:solidFill>
            </a:endParaRPr>
          </a:p>
        </p:txBody>
      </p:sp>
      <p:pic>
        <p:nvPicPr>
          <p:cNvPr id="6" name="Picture 5" descr="SCB landscape footer.jpg"/>
          <p:cNvPicPr>
            <a:picLocks noChangeAspect="1"/>
          </p:cNvPicPr>
          <p:nvPr/>
        </p:nvPicPr>
        <p:blipFill>
          <a:blip r:embed="rId3"/>
          <a:stretch>
            <a:fillRect/>
          </a:stretch>
        </p:blipFill>
        <p:spPr>
          <a:xfrm>
            <a:off x="1524" y="5705856"/>
            <a:ext cx="9902952" cy="1152144"/>
          </a:xfrm>
          <a:prstGeom prst="rect">
            <a:avLst/>
          </a:prstGeom>
        </p:spPr>
      </p:pic>
      <p:sp>
        <p:nvSpPr>
          <p:cNvPr id="9" name="TextBox 8"/>
          <p:cNvSpPr txBox="1"/>
          <p:nvPr/>
        </p:nvSpPr>
        <p:spPr>
          <a:xfrm>
            <a:off x="765402" y="1029330"/>
            <a:ext cx="8503726" cy="3785652"/>
          </a:xfrm>
          <a:prstGeom prst="rect">
            <a:avLst/>
          </a:prstGeom>
          <a:noFill/>
        </p:spPr>
        <p:txBody>
          <a:bodyPr wrap="square" rtlCol="0">
            <a:spAutoFit/>
          </a:bodyPr>
          <a:lstStyle/>
          <a:p>
            <a:pPr marL="342900" indent="-342900">
              <a:buFont typeface="Wingdings" pitchFamily="2" charset="2"/>
              <a:buChar char="ü"/>
            </a:pPr>
            <a:r>
              <a:rPr lang="en-US" sz="2400" dirty="0" smtClean="0">
                <a:solidFill>
                  <a:srgbClr val="1A5CB9"/>
                </a:solidFill>
              </a:rPr>
              <a:t>School Free Travel is provided to children by the state government is for the purpose of travel from Home to School</a:t>
            </a:r>
          </a:p>
          <a:p>
            <a:endParaRPr lang="en-US" sz="2400" dirty="0" smtClean="0">
              <a:solidFill>
                <a:srgbClr val="1A5CB9"/>
              </a:solidFill>
            </a:endParaRPr>
          </a:p>
          <a:p>
            <a:pPr marL="342900" indent="-342900">
              <a:buFont typeface="Wingdings" pitchFamily="2" charset="2"/>
              <a:buChar char="ü"/>
            </a:pPr>
            <a:r>
              <a:rPr lang="en-US" sz="2400" dirty="0" smtClean="0">
                <a:solidFill>
                  <a:srgbClr val="1A5CB9"/>
                </a:solidFill>
              </a:rPr>
              <a:t>If for some reason your child needs to travel on a different bus or a further distance for work, after school care or sport for example we have term passes for purchase at a cost of $50.00 per term</a:t>
            </a:r>
          </a:p>
          <a:p>
            <a:pPr marL="342900" indent="-342900">
              <a:buFont typeface="Wingdings" pitchFamily="2" charset="2"/>
              <a:buChar char="ü"/>
            </a:pPr>
            <a:r>
              <a:rPr lang="en-US" sz="2400" dirty="0" smtClean="0">
                <a:solidFill>
                  <a:srgbClr val="1A5CB9"/>
                </a:solidFill>
              </a:rPr>
              <a:t>Yearly passes are discounted by 10%</a:t>
            </a:r>
          </a:p>
          <a:p>
            <a:endParaRPr lang="en-US" sz="2400" dirty="0">
              <a:solidFill>
                <a:srgbClr val="1A5CB9"/>
              </a:solidFill>
            </a:endParaRPr>
          </a:p>
          <a:p>
            <a:endParaRPr lang="en-US" sz="2400" dirty="0" smtClean="0">
              <a:solidFill>
                <a:srgbClr val="1A5CB9"/>
              </a:solidFill>
            </a:endParaRPr>
          </a:p>
        </p:txBody>
      </p:sp>
    </p:spTree>
    <p:extLst>
      <p:ext uri="{BB962C8B-B14F-4D97-AF65-F5344CB8AC3E}">
        <p14:creationId xmlns:p14="http://schemas.microsoft.com/office/powerpoint/2010/main" val="3984117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5289" y="246411"/>
            <a:ext cx="8788475" cy="646331"/>
          </a:xfrm>
          <a:prstGeom prst="rect">
            <a:avLst/>
          </a:prstGeom>
          <a:noFill/>
        </p:spPr>
        <p:txBody>
          <a:bodyPr wrap="square" rtlCol="0">
            <a:spAutoFit/>
          </a:bodyPr>
          <a:lstStyle/>
          <a:p>
            <a:pPr algn="ctr"/>
            <a:r>
              <a:rPr lang="en-US" sz="3600" dirty="0" smtClean="0">
                <a:solidFill>
                  <a:srgbClr val="1A5CB9"/>
                </a:solidFill>
              </a:rPr>
              <a:t>Travel in the school holidays</a:t>
            </a:r>
            <a:endParaRPr lang="en-US" sz="3600" dirty="0">
              <a:solidFill>
                <a:srgbClr val="1A5CB9"/>
              </a:solidFill>
            </a:endParaRPr>
          </a:p>
        </p:txBody>
      </p:sp>
      <p:pic>
        <p:nvPicPr>
          <p:cNvPr id="6" name="Picture 5" descr="SCB landscape footer.jpg"/>
          <p:cNvPicPr>
            <a:picLocks noChangeAspect="1"/>
          </p:cNvPicPr>
          <p:nvPr/>
        </p:nvPicPr>
        <p:blipFill>
          <a:blip r:embed="rId3"/>
          <a:stretch>
            <a:fillRect/>
          </a:stretch>
        </p:blipFill>
        <p:spPr>
          <a:xfrm>
            <a:off x="1524" y="5705856"/>
            <a:ext cx="9902952" cy="1152144"/>
          </a:xfrm>
          <a:prstGeom prst="rect">
            <a:avLst/>
          </a:prstGeom>
        </p:spPr>
      </p:pic>
      <p:sp>
        <p:nvSpPr>
          <p:cNvPr id="9" name="TextBox 8"/>
          <p:cNvSpPr txBox="1"/>
          <p:nvPr/>
        </p:nvSpPr>
        <p:spPr>
          <a:xfrm>
            <a:off x="765402" y="1029330"/>
            <a:ext cx="8503726" cy="3046988"/>
          </a:xfrm>
          <a:prstGeom prst="rect">
            <a:avLst/>
          </a:prstGeom>
          <a:noFill/>
        </p:spPr>
        <p:txBody>
          <a:bodyPr wrap="square" rtlCol="0">
            <a:spAutoFit/>
          </a:bodyPr>
          <a:lstStyle/>
          <a:p>
            <a:pPr marL="342900" indent="-342900">
              <a:buBlip>
                <a:blip r:embed="rId4"/>
              </a:buBlip>
            </a:pPr>
            <a:r>
              <a:rPr lang="en-US" sz="2400" dirty="0" smtClean="0">
                <a:solidFill>
                  <a:srgbClr val="1A5CB9"/>
                </a:solidFill>
              </a:rPr>
              <a:t>During the school holidays your child's bus pass is not permitted to be used for travel, we have therefore partnered with many local business to present you with the Happy Holiday Pass initiative.</a:t>
            </a:r>
          </a:p>
          <a:p>
            <a:pPr marL="342900" indent="-342900">
              <a:buBlip>
                <a:blip r:embed="rId4"/>
              </a:buBlip>
            </a:pPr>
            <a:r>
              <a:rPr lang="en-US" sz="2400" dirty="0" smtClean="0">
                <a:solidFill>
                  <a:srgbClr val="1A5CB9"/>
                </a:solidFill>
              </a:rPr>
              <a:t>For $25.00 this pass allows unlimited bus travel during the school holidays plus a range of discounts at local businesses.</a:t>
            </a:r>
          </a:p>
          <a:p>
            <a:endParaRPr lang="en-US" sz="2400" dirty="0">
              <a:solidFill>
                <a:srgbClr val="1A5CB9"/>
              </a:solidFill>
            </a:endParaRPr>
          </a:p>
          <a:p>
            <a:endParaRPr lang="en-US" sz="2400" dirty="0" smtClean="0">
              <a:solidFill>
                <a:srgbClr val="1A5CB9"/>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935" y="3936733"/>
            <a:ext cx="900288" cy="118495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2732" y="4101404"/>
            <a:ext cx="1484596" cy="1187677"/>
          </a:xfrm>
          <a:prstGeom prst="rect">
            <a:avLst/>
          </a:prstGeom>
        </p:spPr>
      </p:pic>
      <p:grpSp>
        <p:nvGrpSpPr>
          <p:cNvPr id="4" name="Group 2"/>
          <p:cNvGrpSpPr>
            <a:grpSpLocks/>
          </p:cNvGrpSpPr>
          <p:nvPr/>
        </p:nvGrpSpPr>
        <p:grpSpPr bwMode="auto">
          <a:xfrm>
            <a:off x="5188017" y="4215866"/>
            <a:ext cx="1164656" cy="825099"/>
            <a:chOff x="1123" y="5644"/>
            <a:chExt cx="1478" cy="1123"/>
          </a:xfrm>
        </p:grpSpPr>
        <p:grpSp>
          <p:nvGrpSpPr>
            <p:cNvPr id="5" name="Group 3"/>
            <p:cNvGrpSpPr>
              <a:grpSpLocks/>
            </p:cNvGrpSpPr>
            <p:nvPr/>
          </p:nvGrpSpPr>
          <p:grpSpPr bwMode="auto">
            <a:xfrm>
              <a:off x="1132" y="5654"/>
              <a:ext cx="1460" cy="1104"/>
              <a:chOff x="1132" y="5654"/>
              <a:chExt cx="1460" cy="1104"/>
            </a:xfrm>
          </p:grpSpPr>
          <p:sp>
            <p:nvSpPr>
              <p:cNvPr id="13" name="AutoShape 4" descr="FUJI XEROX"/>
              <p:cNvSpPr>
                <a:spLocks noChangeArrowheads="1"/>
              </p:cNvSpPr>
              <p:nvPr/>
            </p:nvSpPr>
            <p:spPr bwMode="auto">
              <a:xfrm>
                <a:off x="1132" y="6172"/>
                <a:ext cx="740" cy="586"/>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740"/>
                  <a:gd name="T5" fmla="*/ 0 h 586"/>
                  <a:gd name="T6" fmla="*/ 2700 w 740"/>
                  <a:gd name="T7" fmla="*/ 10800 h 586"/>
                  <a:gd name="T8" fmla="*/ 10799 w 740"/>
                  <a:gd name="T9" fmla="*/ 5400 h 586"/>
                  <a:gd name="T10" fmla="*/ 24300 w 740"/>
                  <a:gd name="T11" fmla="*/ 10800 h 586"/>
                  <a:gd name="T12" fmla="*/ 18900 w 740"/>
                  <a:gd name="T13" fmla="*/ 16200 h 586"/>
                  <a:gd name="T14" fmla="*/ 13500 w 740"/>
                  <a:gd name="T15" fmla="*/ 10800 h 586"/>
                  <a:gd name="T16" fmla="*/ 3163 w 740"/>
                  <a:gd name="T17" fmla="*/ 3163 h 586"/>
                  <a:gd name="T18" fmla="*/ 18437 w 740"/>
                  <a:gd name="T19" fmla="*/ 18437 h 586"/>
                </a:gdLst>
                <a:ahLst/>
                <a:cxnLst>
                  <a:cxn ang="0">
                    <a:pos x="T4" y="T5"/>
                  </a:cxn>
                  <a:cxn ang="0">
                    <a:pos x="T6" y="T7"/>
                  </a:cxn>
                  <a:cxn ang="0">
                    <a:pos x="T8" y="T9"/>
                  </a:cxn>
                  <a:cxn ang="0">
                    <a:pos x="T10" y="T11"/>
                  </a:cxn>
                  <a:cxn ang="0">
                    <a:pos x="T12" y="T13"/>
                  </a:cxn>
                  <a:cxn ang="0">
                    <a:pos x="T14" y="T15"/>
                  </a:cxn>
                </a:cxnLst>
                <a:rect l="T16" t="T17" r="T18" b="T19"/>
                <a:pathLst>
                  <a:path w="740" h="586">
                    <a:moveTo>
                      <a:pt x="628" y="192"/>
                    </a:moveTo>
                    <a:lnTo>
                      <a:pt x="604" y="192"/>
                    </a:lnTo>
                    <a:lnTo>
                      <a:pt x="604" y="254"/>
                    </a:lnTo>
                    <a:lnTo>
                      <a:pt x="619" y="259"/>
                    </a:lnTo>
                    <a:cubicBezTo>
                      <a:pt x="646" y="251"/>
                      <a:pt x="640" y="223"/>
                      <a:pt x="643" y="201"/>
                    </a:cubicBezTo>
                    <a:lnTo>
                      <a:pt x="628" y="196"/>
                    </a:lnTo>
                    <a:lnTo>
                      <a:pt x="628" y="192"/>
                    </a:lnTo>
                    <a:close/>
                    <a:moveTo>
                      <a:pt x="384" y="259"/>
                    </a:moveTo>
                    <a:lnTo>
                      <a:pt x="374" y="256"/>
                    </a:lnTo>
                    <a:lnTo>
                      <a:pt x="384" y="249"/>
                    </a:lnTo>
                    <a:lnTo>
                      <a:pt x="364" y="249"/>
                    </a:lnTo>
                    <a:lnTo>
                      <a:pt x="364" y="288"/>
                    </a:lnTo>
                    <a:lnTo>
                      <a:pt x="355" y="292"/>
                    </a:lnTo>
                    <a:lnTo>
                      <a:pt x="355" y="297"/>
                    </a:lnTo>
                    <a:lnTo>
                      <a:pt x="316" y="297"/>
                    </a:lnTo>
                    <a:cubicBezTo>
                      <a:pt x="312" y="275"/>
                      <a:pt x="303" y="253"/>
                      <a:pt x="307" y="230"/>
                    </a:cubicBezTo>
                    <a:lnTo>
                      <a:pt x="297" y="230"/>
                    </a:lnTo>
                    <a:lnTo>
                      <a:pt x="292" y="292"/>
                    </a:lnTo>
                    <a:lnTo>
                      <a:pt x="259" y="297"/>
                    </a:lnTo>
                    <a:lnTo>
                      <a:pt x="254" y="288"/>
                    </a:lnTo>
                    <a:lnTo>
                      <a:pt x="249" y="288"/>
                    </a:lnTo>
                    <a:lnTo>
                      <a:pt x="249" y="268"/>
                    </a:lnTo>
                    <a:lnTo>
                      <a:pt x="259" y="268"/>
                    </a:lnTo>
                    <a:cubicBezTo>
                      <a:pt x="247" y="230"/>
                      <a:pt x="264" y="192"/>
                      <a:pt x="268" y="153"/>
                    </a:cubicBezTo>
                    <a:lnTo>
                      <a:pt x="316" y="156"/>
                    </a:lnTo>
                    <a:cubicBezTo>
                      <a:pt x="330" y="168"/>
                      <a:pt x="328" y="190"/>
                      <a:pt x="333" y="206"/>
                    </a:cubicBezTo>
                    <a:lnTo>
                      <a:pt x="345" y="211"/>
                    </a:lnTo>
                    <a:lnTo>
                      <a:pt x="345" y="172"/>
                    </a:lnTo>
                    <a:lnTo>
                      <a:pt x="355" y="172"/>
                    </a:lnTo>
                    <a:lnTo>
                      <a:pt x="355" y="153"/>
                    </a:lnTo>
                    <a:lnTo>
                      <a:pt x="408" y="153"/>
                    </a:lnTo>
                    <a:cubicBezTo>
                      <a:pt x="411" y="184"/>
                      <a:pt x="413" y="214"/>
                      <a:pt x="412" y="244"/>
                    </a:cubicBezTo>
                    <a:lnTo>
                      <a:pt x="422" y="244"/>
                    </a:lnTo>
                    <a:cubicBezTo>
                      <a:pt x="422" y="262"/>
                      <a:pt x="433" y="280"/>
                      <a:pt x="422" y="297"/>
                    </a:cubicBezTo>
                    <a:lnTo>
                      <a:pt x="384" y="297"/>
                    </a:lnTo>
                    <a:lnTo>
                      <a:pt x="384" y="259"/>
                    </a:lnTo>
                    <a:close/>
                    <a:moveTo>
                      <a:pt x="504" y="292"/>
                    </a:moveTo>
                    <a:lnTo>
                      <a:pt x="504" y="297"/>
                    </a:lnTo>
                    <a:cubicBezTo>
                      <a:pt x="482" y="297"/>
                      <a:pt x="462" y="294"/>
                      <a:pt x="446" y="278"/>
                    </a:cubicBezTo>
                    <a:lnTo>
                      <a:pt x="441" y="278"/>
                    </a:lnTo>
                    <a:cubicBezTo>
                      <a:pt x="432" y="248"/>
                      <a:pt x="426" y="211"/>
                      <a:pt x="441" y="182"/>
                    </a:cubicBezTo>
                    <a:lnTo>
                      <a:pt x="448" y="192"/>
                    </a:lnTo>
                    <a:lnTo>
                      <a:pt x="460" y="177"/>
                    </a:lnTo>
                    <a:lnTo>
                      <a:pt x="460" y="172"/>
                    </a:lnTo>
                    <a:lnTo>
                      <a:pt x="508" y="172"/>
                    </a:lnTo>
                    <a:lnTo>
                      <a:pt x="508" y="182"/>
                    </a:lnTo>
                    <a:lnTo>
                      <a:pt x="528" y="182"/>
                    </a:lnTo>
                    <a:lnTo>
                      <a:pt x="532" y="192"/>
                    </a:lnTo>
                    <a:lnTo>
                      <a:pt x="537" y="192"/>
                    </a:lnTo>
                    <a:lnTo>
                      <a:pt x="537" y="220"/>
                    </a:lnTo>
                    <a:cubicBezTo>
                      <a:pt x="516" y="223"/>
                      <a:pt x="498" y="210"/>
                      <a:pt x="480" y="201"/>
                    </a:cubicBezTo>
                    <a:lnTo>
                      <a:pt x="477" y="216"/>
                    </a:lnTo>
                    <a:lnTo>
                      <a:pt x="472" y="220"/>
                    </a:lnTo>
                    <a:cubicBezTo>
                      <a:pt x="470" y="230"/>
                      <a:pt x="470" y="240"/>
                      <a:pt x="472" y="249"/>
                    </a:cubicBezTo>
                    <a:lnTo>
                      <a:pt x="484" y="259"/>
                    </a:lnTo>
                    <a:lnTo>
                      <a:pt x="508" y="244"/>
                    </a:lnTo>
                    <a:lnTo>
                      <a:pt x="508" y="240"/>
                    </a:lnTo>
                    <a:lnTo>
                      <a:pt x="537" y="244"/>
                    </a:lnTo>
                    <a:lnTo>
                      <a:pt x="537" y="268"/>
                    </a:lnTo>
                    <a:cubicBezTo>
                      <a:pt x="526" y="276"/>
                      <a:pt x="518" y="288"/>
                      <a:pt x="504" y="292"/>
                    </a:cubicBezTo>
                    <a:close/>
                    <a:moveTo>
                      <a:pt x="552" y="417"/>
                    </a:moveTo>
                    <a:lnTo>
                      <a:pt x="566" y="412"/>
                    </a:lnTo>
                    <a:lnTo>
                      <a:pt x="547" y="412"/>
                    </a:lnTo>
                    <a:lnTo>
                      <a:pt x="547" y="307"/>
                    </a:lnTo>
                    <a:lnTo>
                      <a:pt x="686" y="307"/>
                    </a:lnTo>
                    <a:cubicBezTo>
                      <a:pt x="684" y="346"/>
                      <a:pt x="686" y="384"/>
                      <a:pt x="681" y="422"/>
                    </a:cubicBezTo>
                    <a:lnTo>
                      <a:pt x="552" y="422"/>
                    </a:lnTo>
                    <a:lnTo>
                      <a:pt x="552" y="417"/>
                    </a:lnTo>
                    <a:close/>
                    <a:moveTo>
                      <a:pt x="696" y="240"/>
                    </a:moveTo>
                    <a:lnTo>
                      <a:pt x="691" y="240"/>
                    </a:lnTo>
                    <a:cubicBezTo>
                      <a:pt x="692" y="254"/>
                      <a:pt x="683" y="265"/>
                      <a:pt x="681" y="278"/>
                    </a:cubicBezTo>
                    <a:lnTo>
                      <a:pt x="674" y="268"/>
                    </a:lnTo>
                    <a:cubicBezTo>
                      <a:pt x="648" y="311"/>
                      <a:pt x="596" y="290"/>
                      <a:pt x="556" y="297"/>
                    </a:cubicBezTo>
                    <a:lnTo>
                      <a:pt x="556" y="230"/>
                    </a:lnTo>
                    <a:lnTo>
                      <a:pt x="547" y="224"/>
                    </a:lnTo>
                    <a:lnTo>
                      <a:pt x="554" y="216"/>
                    </a:lnTo>
                    <a:lnTo>
                      <a:pt x="556" y="153"/>
                    </a:lnTo>
                    <a:cubicBezTo>
                      <a:pt x="598" y="160"/>
                      <a:pt x="646" y="143"/>
                      <a:pt x="681" y="172"/>
                    </a:cubicBezTo>
                    <a:lnTo>
                      <a:pt x="684" y="187"/>
                    </a:lnTo>
                    <a:lnTo>
                      <a:pt x="688" y="192"/>
                    </a:lnTo>
                    <a:lnTo>
                      <a:pt x="691" y="235"/>
                    </a:lnTo>
                    <a:lnTo>
                      <a:pt x="700" y="235"/>
                    </a:lnTo>
                    <a:lnTo>
                      <a:pt x="700" y="211"/>
                    </a:lnTo>
                    <a:lnTo>
                      <a:pt x="710" y="211"/>
                    </a:lnTo>
                    <a:lnTo>
                      <a:pt x="712" y="192"/>
                    </a:lnTo>
                    <a:lnTo>
                      <a:pt x="734" y="172"/>
                    </a:lnTo>
                    <a:lnTo>
                      <a:pt x="739" y="172"/>
                    </a:lnTo>
                    <a:lnTo>
                      <a:pt x="739" y="0"/>
                    </a:lnTo>
                    <a:lnTo>
                      <a:pt x="710" y="0"/>
                    </a:lnTo>
                    <a:cubicBezTo>
                      <a:pt x="696" y="45"/>
                      <a:pt x="705" y="93"/>
                      <a:pt x="691" y="137"/>
                    </a:cubicBezTo>
                    <a:lnTo>
                      <a:pt x="681" y="146"/>
                    </a:lnTo>
                    <a:cubicBezTo>
                      <a:pt x="633" y="148"/>
                      <a:pt x="585" y="150"/>
                      <a:pt x="537" y="144"/>
                    </a:cubicBezTo>
                    <a:cubicBezTo>
                      <a:pt x="536" y="120"/>
                      <a:pt x="538" y="95"/>
                      <a:pt x="532" y="72"/>
                    </a:cubicBezTo>
                    <a:lnTo>
                      <a:pt x="537" y="62"/>
                    </a:lnTo>
                    <a:cubicBezTo>
                      <a:pt x="525" y="44"/>
                      <a:pt x="531" y="21"/>
                      <a:pt x="528" y="0"/>
                    </a:cubicBezTo>
                    <a:lnTo>
                      <a:pt x="263" y="0"/>
                    </a:lnTo>
                    <a:cubicBezTo>
                      <a:pt x="242" y="156"/>
                      <a:pt x="227" y="312"/>
                      <a:pt x="220" y="470"/>
                    </a:cubicBezTo>
                    <a:lnTo>
                      <a:pt x="96" y="470"/>
                    </a:lnTo>
                    <a:lnTo>
                      <a:pt x="91" y="460"/>
                    </a:lnTo>
                    <a:lnTo>
                      <a:pt x="86" y="460"/>
                    </a:lnTo>
                    <a:cubicBezTo>
                      <a:pt x="83" y="391"/>
                      <a:pt x="96" y="324"/>
                      <a:pt x="98" y="254"/>
                    </a:cubicBezTo>
                    <a:lnTo>
                      <a:pt x="103" y="249"/>
                    </a:lnTo>
                    <a:cubicBezTo>
                      <a:pt x="102" y="163"/>
                      <a:pt x="138" y="84"/>
                      <a:pt x="143" y="0"/>
                    </a:cubicBezTo>
                    <a:lnTo>
                      <a:pt x="0" y="0"/>
                    </a:lnTo>
                    <a:lnTo>
                      <a:pt x="2" y="537"/>
                    </a:lnTo>
                    <a:lnTo>
                      <a:pt x="14" y="556"/>
                    </a:lnTo>
                    <a:lnTo>
                      <a:pt x="19" y="556"/>
                    </a:lnTo>
                    <a:lnTo>
                      <a:pt x="19" y="576"/>
                    </a:lnTo>
                    <a:lnTo>
                      <a:pt x="38" y="576"/>
                    </a:lnTo>
                    <a:lnTo>
                      <a:pt x="38" y="585"/>
                    </a:lnTo>
                    <a:lnTo>
                      <a:pt x="739" y="585"/>
                    </a:lnTo>
                    <a:lnTo>
                      <a:pt x="739" y="292"/>
                    </a:lnTo>
                    <a:cubicBezTo>
                      <a:pt x="712" y="288"/>
                      <a:pt x="712" y="257"/>
                      <a:pt x="696" y="240"/>
                    </a:cubicBezTo>
                    <a:close/>
                  </a:path>
                </a:pathLst>
              </a:custGeom>
              <a:solidFill>
                <a:srgbClr val="9735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AutoShape 5" descr="FUJI XEROX"/>
              <p:cNvSpPr>
                <a:spLocks noChangeArrowheads="1"/>
              </p:cNvSpPr>
              <p:nvPr/>
            </p:nvSpPr>
            <p:spPr bwMode="auto">
              <a:xfrm>
                <a:off x="1862" y="6172"/>
                <a:ext cx="730" cy="586"/>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730"/>
                  <a:gd name="T5" fmla="*/ 0 h 586"/>
                  <a:gd name="T6" fmla="*/ 2700 w 730"/>
                  <a:gd name="T7" fmla="*/ 10800 h 586"/>
                  <a:gd name="T8" fmla="*/ 10799 w 730"/>
                  <a:gd name="T9" fmla="*/ 5400 h 586"/>
                  <a:gd name="T10" fmla="*/ 24300 w 730"/>
                  <a:gd name="T11" fmla="*/ 10800 h 586"/>
                  <a:gd name="T12" fmla="*/ 18900 w 730"/>
                  <a:gd name="T13" fmla="*/ 16200 h 586"/>
                  <a:gd name="T14" fmla="*/ 13500 w 730"/>
                  <a:gd name="T15" fmla="*/ 10800 h 586"/>
                  <a:gd name="T16" fmla="*/ 3163 w 730"/>
                  <a:gd name="T17" fmla="*/ 3163 h 586"/>
                  <a:gd name="T18" fmla="*/ 18437 w 730"/>
                  <a:gd name="T19" fmla="*/ 18437 h 586"/>
                </a:gdLst>
                <a:ahLst/>
                <a:cxnLst>
                  <a:cxn ang="0">
                    <a:pos x="T4" y="T5"/>
                  </a:cxn>
                  <a:cxn ang="0">
                    <a:pos x="T6" y="T7"/>
                  </a:cxn>
                  <a:cxn ang="0">
                    <a:pos x="T8" y="T9"/>
                  </a:cxn>
                  <a:cxn ang="0">
                    <a:pos x="T10" y="T11"/>
                  </a:cxn>
                  <a:cxn ang="0">
                    <a:pos x="T12" y="T13"/>
                  </a:cxn>
                  <a:cxn ang="0">
                    <a:pos x="T14" y="T15"/>
                  </a:cxn>
                </a:cxnLst>
                <a:rect l="T16" t="T17" r="T18" b="T19"/>
                <a:pathLst>
                  <a:path w="730" h="586">
                    <a:moveTo>
                      <a:pt x="57" y="240"/>
                    </a:moveTo>
                    <a:lnTo>
                      <a:pt x="57" y="220"/>
                    </a:lnTo>
                    <a:cubicBezTo>
                      <a:pt x="44" y="210"/>
                      <a:pt x="26" y="201"/>
                      <a:pt x="9" y="211"/>
                    </a:cubicBezTo>
                    <a:lnTo>
                      <a:pt x="9" y="249"/>
                    </a:lnTo>
                    <a:lnTo>
                      <a:pt x="19" y="254"/>
                    </a:lnTo>
                    <a:lnTo>
                      <a:pt x="19" y="259"/>
                    </a:lnTo>
                    <a:cubicBezTo>
                      <a:pt x="33" y="260"/>
                      <a:pt x="44" y="251"/>
                      <a:pt x="57" y="249"/>
                    </a:cubicBezTo>
                    <a:lnTo>
                      <a:pt x="48" y="242"/>
                    </a:lnTo>
                    <a:cubicBezTo>
                      <a:pt x="51" y="240"/>
                      <a:pt x="54" y="239"/>
                      <a:pt x="57" y="240"/>
                    </a:cubicBezTo>
                    <a:close/>
                    <a:moveTo>
                      <a:pt x="268" y="208"/>
                    </a:moveTo>
                    <a:lnTo>
                      <a:pt x="285" y="220"/>
                    </a:lnTo>
                    <a:lnTo>
                      <a:pt x="297" y="206"/>
                    </a:lnTo>
                    <a:lnTo>
                      <a:pt x="297" y="201"/>
                    </a:lnTo>
                    <a:lnTo>
                      <a:pt x="273" y="204"/>
                    </a:lnTo>
                    <a:cubicBezTo>
                      <a:pt x="272" y="205"/>
                      <a:pt x="270" y="207"/>
                      <a:pt x="268" y="208"/>
                    </a:cubicBezTo>
                    <a:close/>
                    <a:moveTo>
                      <a:pt x="285" y="235"/>
                    </a:moveTo>
                    <a:lnTo>
                      <a:pt x="276" y="244"/>
                    </a:lnTo>
                    <a:lnTo>
                      <a:pt x="273" y="259"/>
                    </a:lnTo>
                    <a:lnTo>
                      <a:pt x="288" y="256"/>
                    </a:lnTo>
                    <a:lnTo>
                      <a:pt x="297" y="246"/>
                    </a:lnTo>
                    <a:cubicBezTo>
                      <a:pt x="293" y="242"/>
                      <a:pt x="289" y="239"/>
                      <a:pt x="285" y="235"/>
                    </a:cubicBezTo>
                    <a:close/>
                    <a:moveTo>
                      <a:pt x="451" y="240"/>
                    </a:moveTo>
                    <a:lnTo>
                      <a:pt x="444" y="235"/>
                    </a:lnTo>
                    <a:lnTo>
                      <a:pt x="441" y="240"/>
                    </a:lnTo>
                    <a:cubicBezTo>
                      <a:pt x="451" y="247"/>
                      <a:pt x="449" y="259"/>
                      <a:pt x="451" y="268"/>
                    </a:cubicBezTo>
                    <a:lnTo>
                      <a:pt x="475" y="268"/>
                    </a:lnTo>
                    <a:cubicBezTo>
                      <a:pt x="478" y="251"/>
                      <a:pt x="481" y="234"/>
                      <a:pt x="480" y="216"/>
                    </a:cubicBezTo>
                    <a:lnTo>
                      <a:pt x="451" y="216"/>
                    </a:lnTo>
                    <a:lnTo>
                      <a:pt x="451" y="240"/>
                    </a:lnTo>
                    <a:close/>
                    <a:moveTo>
                      <a:pt x="496" y="369"/>
                    </a:moveTo>
                    <a:lnTo>
                      <a:pt x="487" y="374"/>
                    </a:lnTo>
                    <a:lnTo>
                      <a:pt x="484" y="379"/>
                    </a:lnTo>
                    <a:lnTo>
                      <a:pt x="513" y="381"/>
                    </a:lnTo>
                    <a:lnTo>
                      <a:pt x="523" y="398"/>
                    </a:lnTo>
                    <a:lnTo>
                      <a:pt x="518" y="412"/>
                    </a:lnTo>
                    <a:lnTo>
                      <a:pt x="523" y="424"/>
                    </a:lnTo>
                    <a:lnTo>
                      <a:pt x="532" y="427"/>
                    </a:lnTo>
                    <a:cubicBezTo>
                      <a:pt x="533" y="404"/>
                      <a:pt x="529" y="368"/>
                      <a:pt x="496" y="369"/>
                    </a:cubicBezTo>
                    <a:close/>
                    <a:moveTo>
                      <a:pt x="595" y="208"/>
                    </a:moveTo>
                    <a:lnTo>
                      <a:pt x="604" y="216"/>
                    </a:lnTo>
                    <a:lnTo>
                      <a:pt x="604" y="220"/>
                    </a:lnTo>
                    <a:lnTo>
                      <a:pt x="624" y="220"/>
                    </a:lnTo>
                    <a:lnTo>
                      <a:pt x="624" y="201"/>
                    </a:lnTo>
                    <a:lnTo>
                      <a:pt x="600" y="204"/>
                    </a:lnTo>
                    <a:cubicBezTo>
                      <a:pt x="598" y="205"/>
                      <a:pt x="597" y="207"/>
                      <a:pt x="595" y="208"/>
                    </a:cubicBezTo>
                    <a:close/>
                    <a:moveTo>
                      <a:pt x="611" y="268"/>
                    </a:moveTo>
                    <a:lnTo>
                      <a:pt x="624" y="254"/>
                    </a:lnTo>
                    <a:lnTo>
                      <a:pt x="624" y="249"/>
                    </a:lnTo>
                    <a:lnTo>
                      <a:pt x="595" y="249"/>
                    </a:lnTo>
                    <a:cubicBezTo>
                      <a:pt x="597" y="258"/>
                      <a:pt x="605" y="263"/>
                      <a:pt x="611" y="268"/>
                    </a:cubicBezTo>
                    <a:close/>
                    <a:moveTo>
                      <a:pt x="278" y="295"/>
                    </a:moveTo>
                    <a:cubicBezTo>
                      <a:pt x="267" y="299"/>
                      <a:pt x="256" y="295"/>
                      <a:pt x="244" y="292"/>
                    </a:cubicBezTo>
                    <a:cubicBezTo>
                      <a:pt x="241" y="288"/>
                      <a:pt x="239" y="284"/>
                      <a:pt x="240" y="278"/>
                    </a:cubicBezTo>
                    <a:lnTo>
                      <a:pt x="220" y="278"/>
                    </a:lnTo>
                    <a:lnTo>
                      <a:pt x="220" y="292"/>
                    </a:lnTo>
                    <a:lnTo>
                      <a:pt x="204" y="288"/>
                    </a:lnTo>
                    <a:lnTo>
                      <a:pt x="195" y="297"/>
                    </a:lnTo>
                    <a:lnTo>
                      <a:pt x="177" y="283"/>
                    </a:lnTo>
                    <a:lnTo>
                      <a:pt x="172" y="283"/>
                    </a:lnTo>
                    <a:cubicBezTo>
                      <a:pt x="171" y="259"/>
                      <a:pt x="172" y="235"/>
                      <a:pt x="168" y="211"/>
                    </a:cubicBezTo>
                    <a:lnTo>
                      <a:pt x="144" y="211"/>
                    </a:lnTo>
                    <a:lnTo>
                      <a:pt x="141" y="288"/>
                    </a:lnTo>
                    <a:cubicBezTo>
                      <a:pt x="130" y="291"/>
                      <a:pt x="118" y="294"/>
                      <a:pt x="105" y="292"/>
                    </a:cubicBezTo>
                    <a:lnTo>
                      <a:pt x="105" y="172"/>
                    </a:lnTo>
                    <a:lnTo>
                      <a:pt x="211" y="172"/>
                    </a:lnTo>
                    <a:lnTo>
                      <a:pt x="213" y="187"/>
                    </a:lnTo>
                    <a:lnTo>
                      <a:pt x="218" y="192"/>
                    </a:lnTo>
                    <a:lnTo>
                      <a:pt x="220" y="230"/>
                    </a:lnTo>
                    <a:lnTo>
                      <a:pt x="244" y="230"/>
                    </a:lnTo>
                    <a:lnTo>
                      <a:pt x="240" y="182"/>
                    </a:lnTo>
                    <a:lnTo>
                      <a:pt x="249" y="177"/>
                    </a:lnTo>
                    <a:lnTo>
                      <a:pt x="249" y="172"/>
                    </a:lnTo>
                    <a:cubicBezTo>
                      <a:pt x="278" y="176"/>
                      <a:pt x="310" y="169"/>
                      <a:pt x="336" y="182"/>
                    </a:cubicBezTo>
                    <a:lnTo>
                      <a:pt x="336" y="201"/>
                    </a:lnTo>
                    <a:lnTo>
                      <a:pt x="345" y="201"/>
                    </a:lnTo>
                    <a:lnTo>
                      <a:pt x="345" y="297"/>
                    </a:lnTo>
                    <a:cubicBezTo>
                      <a:pt x="323" y="297"/>
                      <a:pt x="298" y="281"/>
                      <a:pt x="278" y="295"/>
                    </a:cubicBezTo>
                    <a:close/>
                    <a:moveTo>
                      <a:pt x="385" y="288"/>
                    </a:moveTo>
                    <a:cubicBezTo>
                      <a:pt x="376" y="291"/>
                      <a:pt x="366" y="294"/>
                      <a:pt x="355" y="292"/>
                    </a:cubicBezTo>
                    <a:cubicBezTo>
                      <a:pt x="355" y="246"/>
                      <a:pt x="350" y="198"/>
                      <a:pt x="355" y="153"/>
                    </a:cubicBezTo>
                    <a:lnTo>
                      <a:pt x="398" y="153"/>
                    </a:lnTo>
                    <a:cubicBezTo>
                      <a:pt x="396" y="201"/>
                      <a:pt x="400" y="251"/>
                      <a:pt x="391" y="297"/>
                    </a:cubicBezTo>
                    <a:cubicBezTo>
                      <a:pt x="389" y="294"/>
                      <a:pt x="388" y="291"/>
                      <a:pt x="385" y="288"/>
                    </a:cubicBezTo>
                    <a:close/>
                    <a:moveTo>
                      <a:pt x="278" y="465"/>
                    </a:moveTo>
                    <a:lnTo>
                      <a:pt x="273" y="307"/>
                    </a:lnTo>
                    <a:lnTo>
                      <a:pt x="408" y="307"/>
                    </a:lnTo>
                    <a:cubicBezTo>
                      <a:pt x="411" y="361"/>
                      <a:pt x="419" y="416"/>
                      <a:pt x="417" y="470"/>
                    </a:cubicBezTo>
                    <a:cubicBezTo>
                      <a:pt x="372" y="475"/>
                      <a:pt x="324" y="470"/>
                      <a:pt x="278" y="465"/>
                    </a:cubicBezTo>
                    <a:close/>
                    <a:moveTo>
                      <a:pt x="508" y="290"/>
                    </a:moveTo>
                    <a:cubicBezTo>
                      <a:pt x="478" y="282"/>
                      <a:pt x="443" y="305"/>
                      <a:pt x="417" y="278"/>
                    </a:cubicBezTo>
                    <a:lnTo>
                      <a:pt x="412" y="278"/>
                    </a:lnTo>
                    <a:lnTo>
                      <a:pt x="412" y="259"/>
                    </a:lnTo>
                    <a:lnTo>
                      <a:pt x="403" y="256"/>
                    </a:lnTo>
                    <a:lnTo>
                      <a:pt x="405" y="254"/>
                    </a:lnTo>
                    <a:cubicBezTo>
                      <a:pt x="412" y="230"/>
                      <a:pt x="411" y="204"/>
                      <a:pt x="424" y="182"/>
                    </a:cubicBezTo>
                    <a:lnTo>
                      <a:pt x="429" y="192"/>
                    </a:lnTo>
                    <a:lnTo>
                      <a:pt x="432" y="182"/>
                    </a:lnTo>
                    <a:lnTo>
                      <a:pt x="480" y="182"/>
                    </a:lnTo>
                    <a:lnTo>
                      <a:pt x="480" y="163"/>
                    </a:lnTo>
                    <a:lnTo>
                      <a:pt x="489" y="158"/>
                    </a:lnTo>
                    <a:lnTo>
                      <a:pt x="489" y="153"/>
                    </a:lnTo>
                    <a:lnTo>
                      <a:pt x="528" y="153"/>
                    </a:lnTo>
                    <a:lnTo>
                      <a:pt x="528" y="297"/>
                    </a:lnTo>
                    <a:lnTo>
                      <a:pt x="513" y="295"/>
                    </a:lnTo>
                    <a:lnTo>
                      <a:pt x="508" y="290"/>
                    </a:lnTo>
                    <a:close/>
                    <a:moveTo>
                      <a:pt x="504" y="436"/>
                    </a:moveTo>
                    <a:lnTo>
                      <a:pt x="499" y="420"/>
                    </a:lnTo>
                    <a:lnTo>
                      <a:pt x="494" y="417"/>
                    </a:lnTo>
                    <a:lnTo>
                      <a:pt x="487" y="422"/>
                    </a:lnTo>
                    <a:lnTo>
                      <a:pt x="484" y="432"/>
                    </a:lnTo>
                    <a:cubicBezTo>
                      <a:pt x="487" y="440"/>
                      <a:pt x="492" y="446"/>
                      <a:pt x="499" y="451"/>
                    </a:cubicBezTo>
                    <a:cubicBezTo>
                      <a:pt x="490" y="448"/>
                      <a:pt x="480" y="449"/>
                      <a:pt x="472" y="441"/>
                    </a:cubicBezTo>
                    <a:cubicBezTo>
                      <a:pt x="470" y="417"/>
                      <a:pt x="470" y="393"/>
                      <a:pt x="472" y="369"/>
                    </a:cubicBezTo>
                    <a:lnTo>
                      <a:pt x="480" y="362"/>
                    </a:lnTo>
                    <a:cubicBezTo>
                      <a:pt x="491" y="360"/>
                      <a:pt x="502" y="360"/>
                      <a:pt x="513" y="362"/>
                    </a:cubicBezTo>
                    <a:lnTo>
                      <a:pt x="540" y="388"/>
                    </a:lnTo>
                    <a:cubicBezTo>
                      <a:pt x="545" y="404"/>
                      <a:pt x="540" y="421"/>
                      <a:pt x="532" y="434"/>
                    </a:cubicBezTo>
                    <a:cubicBezTo>
                      <a:pt x="523" y="436"/>
                      <a:pt x="514" y="437"/>
                      <a:pt x="504" y="436"/>
                    </a:cubicBezTo>
                    <a:close/>
                    <a:moveTo>
                      <a:pt x="556" y="199"/>
                    </a:moveTo>
                    <a:lnTo>
                      <a:pt x="537" y="201"/>
                    </a:lnTo>
                    <a:lnTo>
                      <a:pt x="537" y="158"/>
                    </a:lnTo>
                    <a:lnTo>
                      <a:pt x="566" y="153"/>
                    </a:lnTo>
                    <a:lnTo>
                      <a:pt x="564" y="192"/>
                    </a:lnTo>
                    <a:lnTo>
                      <a:pt x="556" y="199"/>
                    </a:lnTo>
                    <a:close/>
                    <a:moveTo>
                      <a:pt x="643" y="295"/>
                    </a:moveTo>
                    <a:cubicBezTo>
                      <a:pt x="622" y="298"/>
                      <a:pt x="601" y="297"/>
                      <a:pt x="580" y="295"/>
                    </a:cubicBezTo>
                    <a:cubicBezTo>
                      <a:pt x="571" y="285"/>
                      <a:pt x="560" y="276"/>
                      <a:pt x="556" y="262"/>
                    </a:cubicBezTo>
                    <a:cubicBezTo>
                      <a:pt x="568" y="255"/>
                      <a:pt x="585" y="254"/>
                      <a:pt x="590" y="240"/>
                    </a:cubicBezTo>
                    <a:cubicBezTo>
                      <a:pt x="584" y="237"/>
                      <a:pt x="575" y="237"/>
                      <a:pt x="571" y="230"/>
                    </a:cubicBezTo>
                    <a:lnTo>
                      <a:pt x="566" y="230"/>
                    </a:lnTo>
                    <a:lnTo>
                      <a:pt x="568" y="196"/>
                    </a:lnTo>
                    <a:cubicBezTo>
                      <a:pt x="587" y="158"/>
                      <a:pt x="624" y="193"/>
                      <a:pt x="652" y="182"/>
                    </a:cubicBezTo>
                    <a:lnTo>
                      <a:pt x="652" y="192"/>
                    </a:lnTo>
                    <a:lnTo>
                      <a:pt x="672" y="192"/>
                    </a:lnTo>
                    <a:cubicBezTo>
                      <a:pt x="666" y="200"/>
                      <a:pt x="660" y="213"/>
                      <a:pt x="648" y="211"/>
                    </a:cubicBezTo>
                    <a:lnTo>
                      <a:pt x="652" y="230"/>
                    </a:lnTo>
                    <a:lnTo>
                      <a:pt x="672" y="230"/>
                    </a:lnTo>
                    <a:lnTo>
                      <a:pt x="672" y="268"/>
                    </a:lnTo>
                    <a:lnTo>
                      <a:pt x="662" y="268"/>
                    </a:lnTo>
                    <a:lnTo>
                      <a:pt x="662" y="288"/>
                    </a:lnTo>
                    <a:lnTo>
                      <a:pt x="648" y="290"/>
                    </a:lnTo>
                    <a:lnTo>
                      <a:pt x="643" y="295"/>
                    </a:lnTo>
                    <a:close/>
                    <a:moveTo>
                      <a:pt x="364" y="86"/>
                    </a:moveTo>
                    <a:lnTo>
                      <a:pt x="374" y="86"/>
                    </a:lnTo>
                    <a:lnTo>
                      <a:pt x="384" y="144"/>
                    </a:lnTo>
                    <a:cubicBezTo>
                      <a:pt x="342" y="142"/>
                      <a:pt x="298" y="158"/>
                      <a:pt x="259" y="139"/>
                    </a:cubicBezTo>
                    <a:cubicBezTo>
                      <a:pt x="254" y="109"/>
                      <a:pt x="246" y="79"/>
                      <a:pt x="249" y="48"/>
                    </a:cubicBezTo>
                    <a:lnTo>
                      <a:pt x="240" y="48"/>
                    </a:lnTo>
                    <a:lnTo>
                      <a:pt x="240" y="0"/>
                    </a:lnTo>
                    <a:lnTo>
                      <a:pt x="0" y="0"/>
                    </a:lnTo>
                    <a:lnTo>
                      <a:pt x="0" y="172"/>
                    </a:lnTo>
                    <a:cubicBezTo>
                      <a:pt x="27" y="179"/>
                      <a:pt x="63" y="163"/>
                      <a:pt x="81" y="192"/>
                    </a:cubicBezTo>
                    <a:lnTo>
                      <a:pt x="86" y="192"/>
                    </a:lnTo>
                    <a:lnTo>
                      <a:pt x="86" y="244"/>
                    </a:lnTo>
                    <a:lnTo>
                      <a:pt x="96" y="247"/>
                    </a:lnTo>
                    <a:lnTo>
                      <a:pt x="86" y="249"/>
                    </a:lnTo>
                    <a:cubicBezTo>
                      <a:pt x="85" y="263"/>
                      <a:pt x="82" y="276"/>
                      <a:pt x="76" y="288"/>
                    </a:cubicBezTo>
                    <a:lnTo>
                      <a:pt x="52" y="288"/>
                    </a:lnTo>
                    <a:lnTo>
                      <a:pt x="52" y="297"/>
                    </a:lnTo>
                    <a:lnTo>
                      <a:pt x="0" y="292"/>
                    </a:lnTo>
                    <a:lnTo>
                      <a:pt x="0" y="585"/>
                    </a:lnTo>
                    <a:lnTo>
                      <a:pt x="681" y="585"/>
                    </a:lnTo>
                    <a:lnTo>
                      <a:pt x="681" y="576"/>
                    </a:lnTo>
                    <a:lnTo>
                      <a:pt x="700" y="576"/>
                    </a:lnTo>
                    <a:lnTo>
                      <a:pt x="708" y="561"/>
                    </a:lnTo>
                    <a:lnTo>
                      <a:pt x="720" y="556"/>
                    </a:lnTo>
                    <a:lnTo>
                      <a:pt x="720" y="537"/>
                    </a:lnTo>
                    <a:lnTo>
                      <a:pt x="729" y="537"/>
                    </a:lnTo>
                    <a:lnTo>
                      <a:pt x="729" y="0"/>
                    </a:lnTo>
                    <a:lnTo>
                      <a:pt x="355" y="0"/>
                    </a:lnTo>
                    <a:cubicBezTo>
                      <a:pt x="354" y="29"/>
                      <a:pt x="371" y="56"/>
                      <a:pt x="364" y="86"/>
                    </a:cubicBezTo>
                    <a:close/>
                  </a:path>
                </a:pathLst>
              </a:custGeom>
              <a:solidFill>
                <a:srgbClr val="9735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AutoShape 6" descr="FUJI XEROX"/>
              <p:cNvSpPr>
                <a:spLocks noChangeArrowheads="1"/>
              </p:cNvSpPr>
              <p:nvPr/>
            </p:nvSpPr>
            <p:spPr bwMode="auto">
              <a:xfrm>
                <a:off x="1132" y="5654"/>
                <a:ext cx="740" cy="55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740"/>
                  <a:gd name="T5" fmla="*/ 0 h 557"/>
                  <a:gd name="T6" fmla="*/ 2700 w 740"/>
                  <a:gd name="T7" fmla="*/ 10800 h 557"/>
                  <a:gd name="T8" fmla="*/ 10799 w 740"/>
                  <a:gd name="T9" fmla="*/ 5400 h 557"/>
                  <a:gd name="T10" fmla="*/ 24300 w 740"/>
                  <a:gd name="T11" fmla="*/ 10800 h 557"/>
                  <a:gd name="T12" fmla="*/ 18900 w 740"/>
                  <a:gd name="T13" fmla="*/ 16200 h 557"/>
                  <a:gd name="T14" fmla="*/ 13500 w 740"/>
                  <a:gd name="T15" fmla="*/ 10800 h 557"/>
                  <a:gd name="T16" fmla="*/ 3163 w 740"/>
                  <a:gd name="T17" fmla="*/ 3163 h 557"/>
                  <a:gd name="T18" fmla="*/ 18437 w 740"/>
                  <a:gd name="T19" fmla="*/ 18437 h 557"/>
                </a:gdLst>
                <a:ahLst/>
                <a:cxnLst>
                  <a:cxn ang="0">
                    <a:pos x="T4" y="T5"/>
                  </a:cxn>
                  <a:cxn ang="0">
                    <a:pos x="T6" y="T7"/>
                  </a:cxn>
                  <a:cxn ang="0">
                    <a:pos x="T8" y="T9"/>
                  </a:cxn>
                  <a:cxn ang="0">
                    <a:pos x="T10" y="T11"/>
                  </a:cxn>
                  <a:cxn ang="0">
                    <a:pos x="T12" y="T13"/>
                  </a:cxn>
                  <a:cxn ang="0">
                    <a:pos x="T14" y="T15"/>
                  </a:cxn>
                </a:cxnLst>
                <a:rect l="T16" t="T17" r="T18" b="T19"/>
                <a:pathLst>
                  <a:path w="740" h="557">
                    <a:moveTo>
                      <a:pt x="480" y="259"/>
                    </a:moveTo>
                    <a:cubicBezTo>
                      <a:pt x="455" y="237"/>
                      <a:pt x="450" y="200"/>
                      <a:pt x="422" y="180"/>
                    </a:cubicBezTo>
                    <a:lnTo>
                      <a:pt x="422" y="172"/>
                    </a:lnTo>
                    <a:lnTo>
                      <a:pt x="384" y="172"/>
                    </a:lnTo>
                    <a:cubicBezTo>
                      <a:pt x="374" y="200"/>
                      <a:pt x="348" y="221"/>
                      <a:pt x="345" y="249"/>
                    </a:cubicBezTo>
                    <a:lnTo>
                      <a:pt x="336" y="249"/>
                    </a:lnTo>
                    <a:cubicBezTo>
                      <a:pt x="307" y="350"/>
                      <a:pt x="268" y="451"/>
                      <a:pt x="259" y="556"/>
                    </a:cubicBezTo>
                    <a:lnTo>
                      <a:pt x="528" y="556"/>
                    </a:lnTo>
                    <a:cubicBezTo>
                      <a:pt x="519" y="456"/>
                      <a:pt x="502" y="355"/>
                      <a:pt x="480" y="259"/>
                    </a:cubicBezTo>
                    <a:close/>
                    <a:moveTo>
                      <a:pt x="9" y="57"/>
                    </a:moveTo>
                    <a:lnTo>
                      <a:pt x="0" y="57"/>
                    </a:lnTo>
                    <a:lnTo>
                      <a:pt x="0" y="556"/>
                    </a:lnTo>
                    <a:lnTo>
                      <a:pt x="139" y="556"/>
                    </a:lnTo>
                    <a:cubicBezTo>
                      <a:pt x="143" y="544"/>
                      <a:pt x="144" y="531"/>
                      <a:pt x="144" y="518"/>
                    </a:cubicBezTo>
                    <a:lnTo>
                      <a:pt x="153" y="518"/>
                    </a:lnTo>
                    <a:cubicBezTo>
                      <a:pt x="192" y="369"/>
                      <a:pt x="238" y="204"/>
                      <a:pt x="360" y="98"/>
                    </a:cubicBezTo>
                    <a:cubicBezTo>
                      <a:pt x="447" y="43"/>
                      <a:pt x="514" y="153"/>
                      <a:pt x="537" y="220"/>
                    </a:cubicBezTo>
                    <a:cubicBezTo>
                      <a:pt x="563" y="236"/>
                      <a:pt x="557" y="268"/>
                      <a:pt x="573" y="288"/>
                    </a:cubicBezTo>
                    <a:cubicBezTo>
                      <a:pt x="585" y="352"/>
                      <a:pt x="612" y="413"/>
                      <a:pt x="604" y="480"/>
                    </a:cubicBezTo>
                    <a:lnTo>
                      <a:pt x="616" y="470"/>
                    </a:lnTo>
                    <a:lnTo>
                      <a:pt x="626" y="417"/>
                    </a:lnTo>
                    <a:lnTo>
                      <a:pt x="631" y="412"/>
                    </a:lnTo>
                    <a:cubicBezTo>
                      <a:pt x="636" y="349"/>
                      <a:pt x="663" y="288"/>
                      <a:pt x="686" y="230"/>
                    </a:cubicBezTo>
                    <a:lnTo>
                      <a:pt x="691" y="230"/>
                    </a:lnTo>
                    <a:lnTo>
                      <a:pt x="693" y="211"/>
                    </a:lnTo>
                    <a:cubicBezTo>
                      <a:pt x="704" y="185"/>
                      <a:pt x="719" y="158"/>
                      <a:pt x="736" y="134"/>
                    </a:cubicBezTo>
                    <a:lnTo>
                      <a:pt x="739" y="0"/>
                    </a:lnTo>
                    <a:lnTo>
                      <a:pt x="43" y="2"/>
                    </a:lnTo>
                    <a:cubicBezTo>
                      <a:pt x="24" y="14"/>
                      <a:pt x="10" y="36"/>
                      <a:pt x="9" y="57"/>
                    </a:cubicBezTo>
                    <a:close/>
                    <a:moveTo>
                      <a:pt x="717" y="460"/>
                    </a:moveTo>
                    <a:lnTo>
                      <a:pt x="712" y="465"/>
                    </a:lnTo>
                    <a:lnTo>
                      <a:pt x="705" y="556"/>
                    </a:lnTo>
                    <a:lnTo>
                      <a:pt x="739" y="556"/>
                    </a:lnTo>
                    <a:lnTo>
                      <a:pt x="739" y="326"/>
                    </a:lnTo>
                    <a:lnTo>
                      <a:pt x="729" y="326"/>
                    </a:lnTo>
                    <a:cubicBezTo>
                      <a:pt x="729" y="371"/>
                      <a:pt x="721" y="416"/>
                      <a:pt x="717" y="460"/>
                    </a:cubicBezTo>
                    <a:close/>
                  </a:path>
                </a:pathLst>
              </a:custGeom>
              <a:solidFill>
                <a:srgbClr val="9735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AutoShape 7" descr="FUJI XEROX"/>
              <p:cNvSpPr>
                <a:spLocks noChangeArrowheads="1"/>
              </p:cNvSpPr>
              <p:nvPr/>
            </p:nvSpPr>
            <p:spPr bwMode="auto">
              <a:xfrm>
                <a:off x="1862" y="5654"/>
                <a:ext cx="730" cy="55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730"/>
                  <a:gd name="T5" fmla="*/ 0 h 557"/>
                  <a:gd name="T6" fmla="*/ 2700 w 730"/>
                  <a:gd name="T7" fmla="*/ 10800 h 557"/>
                  <a:gd name="T8" fmla="*/ 10799 w 730"/>
                  <a:gd name="T9" fmla="*/ 5400 h 557"/>
                  <a:gd name="T10" fmla="*/ 24300 w 730"/>
                  <a:gd name="T11" fmla="*/ 10800 h 557"/>
                  <a:gd name="T12" fmla="*/ 18900 w 730"/>
                  <a:gd name="T13" fmla="*/ 16200 h 557"/>
                  <a:gd name="T14" fmla="*/ 13500 w 730"/>
                  <a:gd name="T15" fmla="*/ 10800 h 557"/>
                  <a:gd name="T16" fmla="*/ 3163 w 730"/>
                  <a:gd name="T17" fmla="*/ 3163 h 557"/>
                  <a:gd name="T18" fmla="*/ 18437 w 730"/>
                  <a:gd name="T19" fmla="*/ 18437 h 557"/>
                </a:gdLst>
                <a:ahLst/>
                <a:cxnLst>
                  <a:cxn ang="0">
                    <a:pos x="T4" y="T5"/>
                  </a:cxn>
                  <a:cxn ang="0">
                    <a:pos x="T6" y="T7"/>
                  </a:cxn>
                  <a:cxn ang="0">
                    <a:pos x="T8" y="T9"/>
                  </a:cxn>
                  <a:cxn ang="0">
                    <a:pos x="T10" y="T11"/>
                  </a:cxn>
                  <a:cxn ang="0">
                    <a:pos x="T12" y="T13"/>
                  </a:cxn>
                  <a:cxn ang="0">
                    <a:pos x="T14" y="T15"/>
                  </a:cxn>
                </a:cxnLst>
                <a:rect l="T16" t="T17" r="T18" b="T19"/>
                <a:pathLst>
                  <a:path w="730" h="557">
                    <a:moveTo>
                      <a:pt x="232" y="513"/>
                    </a:moveTo>
                    <a:cubicBezTo>
                      <a:pt x="229" y="463"/>
                      <a:pt x="213" y="415"/>
                      <a:pt x="211" y="364"/>
                    </a:cubicBezTo>
                    <a:cubicBezTo>
                      <a:pt x="179" y="300"/>
                      <a:pt x="162" y="216"/>
                      <a:pt x="98" y="177"/>
                    </a:cubicBezTo>
                    <a:cubicBezTo>
                      <a:pt x="36" y="209"/>
                      <a:pt x="21" y="287"/>
                      <a:pt x="2" y="350"/>
                    </a:cubicBezTo>
                    <a:lnTo>
                      <a:pt x="0" y="556"/>
                    </a:lnTo>
                    <a:lnTo>
                      <a:pt x="240" y="556"/>
                    </a:lnTo>
                    <a:lnTo>
                      <a:pt x="237" y="518"/>
                    </a:lnTo>
                    <a:lnTo>
                      <a:pt x="232" y="513"/>
                    </a:lnTo>
                    <a:close/>
                    <a:moveTo>
                      <a:pt x="672" y="2"/>
                    </a:moveTo>
                    <a:lnTo>
                      <a:pt x="0" y="0"/>
                    </a:lnTo>
                    <a:lnTo>
                      <a:pt x="0" y="139"/>
                    </a:lnTo>
                    <a:cubicBezTo>
                      <a:pt x="34" y="110"/>
                      <a:pt x="75" y="66"/>
                      <a:pt x="124" y="88"/>
                    </a:cubicBezTo>
                    <a:cubicBezTo>
                      <a:pt x="194" y="135"/>
                      <a:pt x="241" y="211"/>
                      <a:pt x="268" y="287"/>
                    </a:cubicBezTo>
                    <a:lnTo>
                      <a:pt x="278" y="287"/>
                    </a:lnTo>
                    <a:lnTo>
                      <a:pt x="278" y="307"/>
                    </a:lnTo>
                    <a:lnTo>
                      <a:pt x="288" y="307"/>
                    </a:lnTo>
                    <a:cubicBezTo>
                      <a:pt x="291" y="341"/>
                      <a:pt x="308" y="372"/>
                      <a:pt x="321" y="403"/>
                    </a:cubicBezTo>
                    <a:lnTo>
                      <a:pt x="316" y="409"/>
                    </a:lnTo>
                    <a:lnTo>
                      <a:pt x="326" y="412"/>
                    </a:lnTo>
                    <a:lnTo>
                      <a:pt x="326" y="441"/>
                    </a:lnTo>
                    <a:lnTo>
                      <a:pt x="336" y="441"/>
                    </a:lnTo>
                    <a:cubicBezTo>
                      <a:pt x="344" y="479"/>
                      <a:pt x="353" y="517"/>
                      <a:pt x="360" y="556"/>
                    </a:cubicBezTo>
                    <a:lnTo>
                      <a:pt x="729" y="556"/>
                    </a:lnTo>
                    <a:lnTo>
                      <a:pt x="727" y="57"/>
                    </a:lnTo>
                    <a:cubicBezTo>
                      <a:pt x="712" y="36"/>
                      <a:pt x="696" y="13"/>
                      <a:pt x="672" y="2"/>
                    </a:cubicBezTo>
                    <a:close/>
                  </a:path>
                </a:pathLst>
              </a:custGeom>
              <a:solidFill>
                <a:srgbClr val="9735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8" name="AutoShape 8" descr="FUJI XEROX"/>
            <p:cNvSpPr>
              <a:spLocks noChangeArrowheads="1"/>
            </p:cNvSpPr>
            <p:nvPr/>
          </p:nvSpPr>
          <p:spPr bwMode="auto">
            <a:xfrm>
              <a:off x="1228" y="5740"/>
              <a:ext cx="1047" cy="903"/>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1047"/>
                <a:gd name="T5" fmla="*/ 0 h 903"/>
                <a:gd name="T6" fmla="*/ 2700 w 1047"/>
                <a:gd name="T7" fmla="*/ 10800 h 903"/>
                <a:gd name="T8" fmla="*/ 10799 w 1047"/>
                <a:gd name="T9" fmla="*/ 5400 h 903"/>
                <a:gd name="T10" fmla="*/ 24300 w 1047"/>
                <a:gd name="T11" fmla="*/ 10800 h 903"/>
                <a:gd name="T12" fmla="*/ 18900 w 1047"/>
                <a:gd name="T13" fmla="*/ 16200 h 903"/>
                <a:gd name="T14" fmla="*/ 13500 w 1047"/>
                <a:gd name="T15" fmla="*/ 10800 h 903"/>
                <a:gd name="T16" fmla="*/ 3163 w 1047"/>
                <a:gd name="T17" fmla="*/ 3163 h 903"/>
                <a:gd name="T18" fmla="*/ 18437 w 1047"/>
                <a:gd name="T19" fmla="*/ 18437 h 903"/>
              </a:gdLst>
              <a:ahLst/>
              <a:cxnLst>
                <a:cxn ang="0">
                  <a:pos x="T4" y="T5"/>
                </a:cxn>
                <a:cxn ang="0">
                  <a:pos x="T6" y="T7"/>
                </a:cxn>
                <a:cxn ang="0">
                  <a:pos x="T8" y="T9"/>
                </a:cxn>
                <a:cxn ang="0">
                  <a:pos x="T10" y="T11"/>
                </a:cxn>
                <a:cxn ang="0">
                  <a:pos x="T12" y="T13"/>
                </a:cxn>
                <a:cxn ang="0">
                  <a:pos x="T14" y="T15"/>
                </a:cxn>
              </a:cxnLst>
              <a:rect l="T16" t="T17" r="T18" b="T19"/>
              <a:pathLst>
                <a:path w="1047" h="903">
                  <a:moveTo>
                    <a:pt x="460" y="744"/>
                  </a:moveTo>
                  <a:lnTo>
                    <a:pt x="460" y="844"/>
                  </a:lnTo>
                  <a:lnTo>
                    <a:pt x="585" y="844"/>
                  </a:lnTo>
                  <a:lnTo>
                    <a:pt x="585" y="739"/>
                  </a:lnTo>
                  <a:cubicBezTo>
                    <a:pt x="544" y="743"/>
                    <a:pt x="502" y="744"/>
                    <a:pt x="460" y="744"/>
                  </a:cubicBezTo>
                  <a:close/>
                  <a:moveTo>
                    <a:pt x="724" y="0"/>
                  </a:moveTo>
                  <a:cubicBezTo>
                    <a:pt x="713" y="4"/>
                    <a:pt x="704" y="13"/>
                    <a:pt x="691" y="9"/>
                  </a:cubicBezTo>
                  <a:cubicBezTo>
                    <a:pt x="688" y="16"/>
                    <a:pt x="681" y="21"/>
                    <a:pt x="681" y="28"/>
                  </a:cubicBezTo>
                  <a:lnTo>
                    <a:pt x="662" y="28"/>
                  </a:lnTo>
                  <a:cubicBezTo>
                    <a:pt x="660" y="46"/>
                    <a:pt x="640" y="50"/>
                    <a:pt x="638" y="67"/>
                  </a:cubicBezTo>
                  <a:lnTo>
                    <a:pt x="633" y="67"/>
                  </a:lnTo>
                  <a:lnTo>
                    <a:pt x="633" y="86"/>
                  </a:lnTo>
                  <a:lnTo>
                    <a:pt x="623" y="93"/>
                  </a:lnTo>
                  <a:lnTo>
                    <a:pt x="628" y="100"/>
                  </a:lnTo>
                  <a:lnTo>
                    <a:pt x="612" y="105"/>
                  </a:lnTo>
                  <a:cubicBezTo>
                    <a:pt x="609" y="115"/>
                    <a:pt x="602" y="123"/>
                    <a:pt x="604" y="134"/>
                  </a:cubicBezTo>
                  <a:lnTo>
                    <a:pt x="595" y="134"/>
                  </a:lnTo>
                  <a:lnTo>
                    <a:pt x="595" y="153"/>
                  </a:lnTo>
                  <a:lnTo>
                    <a:pt x="585" y="153"/>
                  </a:lnTo>
                  <a:cubicBezTo>
                    <a:pt x="585" y="175"/>
                    <a:pt x="577" y="195"/>
                    <a:pt x="566" y="213"/>
                  </a:cubicBezTo>
                  <a:lnTo>
                    <a:pt x="571" y="222"/>
                  </a:lnTo>
                  <a:cubicBezTo>
                    <a:pt x="544" y="277"/>
                    <a:pt x="526" y="340"/>
                    <a:pt x="527" y="403"/>
                  </a:cubicBezTo>
                  <a:lnTo>
                    <a:pt x="508" y="403"/>
                  </a:lnTo>
                  <a:cubicBezTo>
                    <a:pt x="495" y="266"/>
                    <a:pt x="462" y="108"/>
                    <a:pt x="352" y="14"/>
                  </a:cubicBezTo>
                  <a:cubicBezTo>
                    <a:pt x="340" y="10"/>
                    <a:pt x="325" y="10"/>
                    <a:pt x="314" y="0"/>
                  </a:cubicBezTo>
                  <a:cubicBezTo>
                    <a:pt x="257" y="10"/>
                    <a:pt x="218" y="60"/>
                    <a:pt x="187" y="105"/>
                  </a:cubicBezTo>
                  <a:lnTo>
                    <a:pt x="182" y="105"/>
                  </a:lnTo>
                  <a:lnTo>
                    <a:pt x="182" y="124"/>
                  </a:lnTo>
                  <a:lnTo>
                    <a:pt x="172" y="124"/>
                  </a:lnTo>
                  <a:lnTo>
                    <a:pt x="167" y="163"/>
                  </a:lnTo>
                  <a:cubicBezTo>
                    <a:pt x="164" y="166"/>
                    <a:pt x="159" y="169"/>
                    <a:pt x="153" y="168"/>
                  </a:cubicBezTo>
                  <a:lnTo>
                    <a:pt x="151" y="182"/>
                  </a:lnTo>
                  <a:cubicBezTo>
                    <a:pt x="142" y="193"/>
                    <a:pt x="139" y="209"/>
                    <a:pt x="129" y="220"/>
                  </a:cubicBezTo>
                  <a:lnTo>
                    <a:pt x="124" y="220"/>
                  </a:lnTo>
                  <a:lnTo>
                    <a:pt x="124" y="249"/>
                  </a:lnTo>
                  <a:lnTo>
                    <a:pt x="115" y="249"/>
                  </a:lnTo>
                  <a:cubicBezTo>
                    <a:pt x="119" y="268"/>
                    <a:pt x="98" y="279"/>
                    <a:pt x="105" y="297"/>
                  </a:cubicBezTo>
                  <a:lnTo>
                    <a:pt x="95" y="297"/>
                  </a:lnTo>
                  <a:lnTo>
                    <a:pt x="95" y="326"/>
                  </a:lnTo>
                  <a:cubicBezTo>
                    <a:pt x="82" y="341"/>
                    <a:pt x="72" y="363"/>
                    <a:pt x="76" y="384"/>
                  </a:cubicBezTo>
                  <a:lnTo>
                    <a:pt x="67" y="384"/>
                  </a:lnTo>
                  <a:lnTo>
                    <a:pt x="67" y="412"/>
                  </a:lnTo>
                  <a:lnTo>
                    <a:pt x="57" y="412"/>
                  </a:lnTo>
                  <a:lnTo>
                    <a:pt x="52" y="441"/>
                  </a:lnTo>
                  <a:lnTo>
                    <a:pt x="57" y="451"/>
                  </a:lnTo>
                  <a:lnTo>
                    <a:pt x="54" y="456"/>
                  </a:lnTo>
                  <a:lnTo>
                    <a:pt x="47" y="451"/>
                  </a:lnTo>
                  <a:lnTo>
                    <a:pt x="47" y="508"/>
                  </a:lnTo>
                  <a:lnTo>
                    <a:pt x="38" y="508"/>
                  </a:lnTo>
                  <a:lnTo>
                    <a:pt x="35" y="542"/>
                  </a:lnTo>
                  <a:lnTo>
                    <a:pt x="31" y="547"/>
                  </a:lnTo>
                  <a:lnTo>
                    <a:pt x="28" y="604"/>
                  </a:lnTo>
                  <a:lnTo>
                    <a:pt x="19" y="604"/>
                  </a:lnTo>
                  <a:lnTo>
                    <a:pt x="16" y="643"/>
                  </a:lnTo>
                  <a:lnTo>
                    <a:pt x="11" y="648"/>
                  </a:lnTo>
                  <a:cubicBezTo>
                    <a:pt x="9" y="675"/>
                    <a:pt x="11" y="704"/>
                    <a:pt x="2" y="729"/>
                  </a:cubicBezTo>
                  <a:lnTo>
                    <a:pt x="0" y="892"/>
                  </a:lnTo>
                  <a:lnTo>
                    <a:pt x="124" y="892"/>
                  </a:lnTo>
                  <a:cubicBezTo>
                    <a:pt x="122" y="686"/>
                    <a:pt x="155" y="480"/>
                    <a:pt x="191" y="278"/>
                  </a:cubicBezTo>
                  <a:lnTo>
                    <a:pt x="201" y="278"/>
                  </a:lnTo>
                  <a:cubicBezTo>
                    <a:pt x="220" y="207"/>
                    <a:pt x="239" y="131"/>
                    <a:pt x="297" y="81"/>
                  </a:cubicBezTo>
                  <a:lnTo>
                    <a:pt x="297" y="76"/>
                  </a:lnTo>
                  <a:lnTo>
                    <a:pt x="316" y="76"/>
                  </a:lnTo>
                  <a:cubicBezTo>
                    <a:pt x="335" y="96"/>
                    <a:pt x="358" y="109"/>
                    <a:pt x="369" y="134"/>
                  </a:cubicBezTo>
                  <a:lnTo>
                    <a:pt x="374" y="134"/>
                  </a:lnTo>
                  <a:lnTo>
                    <a:pt x="374" y="163"/>
                  </a:lnTo>
                  <a:lnTo>
                    <a:pt x="383" y="163"/>
                  </a:lnTo>
                  <a:lnTo>
                    <a:pt x="383" y="182"/>
                  </a:lnTo>
                  <a:lnTo>
                    <a:pt x="393" y="182"/>
                  </a:lnTo>
                  <a:lnTo>
                    <a:pt x="393" y="201"/>
                  </a:lnTo>
                  <a:lnTo>
                    <a:pt x="403" y="201"/>
                  </a:lnTo>
                  <a:lnTo>
                    <a:pt x="403" y="249"/>
                  </a:lnTo>
                  <a:lnTo>
                    <a:pt x="412" y="249"/>
                  </a:lnTo>
                  <a:lnTo>
                    <a:pt x="412" y="307"/>
                  </a:lnTo>
                  <a:lnTo>
                    <a:pt x="422" y="307"/>
                  </a:lnTo>
                  <a:lnTo>
                    <a:pt x="422" y="355"/>
                  </a:lnTo>
                  <a:lnTo>
                    <a:pt x="431" y="355"/>
                  </a:lnTo>
                  <a:lnTo>
                    <a:pt x="431" y="422"/>
                  </a:lnTo>
                  <a:lnTo>
                    <a:pt x="441" y="427"/>
                  </a:lnTo>
                  <a:lnTo>
                    <a:pt x="431" y="435"/>
                  </a:lnTo>
                  <a:lnTo>
                    <a:pt x="439" y="441"/>
                  </a:lnTo>
                  <a:lnTo>
                    <a:pt x="441" y="513"/>
                  </a:lnTo>
                  <a:lnTo>
                    <a:pt x="448" y="508"/>
                  </a:lnTo>
                  <a:lnTo>
                    <a:pt x="451" y="512"/>
                  </a:lnTo>
                  <a:lnTo>
                    <a:pt x="441" y="523"/>
                  </a:lnTo>
                  <a:lnTo>
                    <a:pt x="446" y="528"/>
                  </a:lnTo>
                  <a:lnTo>
                    <a:pt x="451" y="528"/>
                  </a:lnTo>
                  <a:cubicBezTo>
                    <a:pt x="449" y="544"/>
                    <a:pt x="443" y="560"/>
                    <a:pt x="451" y="576"/>
                  </a:cubicBezTo>
                  <a:lnTo>
                    <a:pt x="595" y="576"/>
                  </a:lnTo>
                  <a:cubicBezTo>
                    <a:pt x="610" y="412"/>
                    <a:pt x="606" y="228"/>
                    <a:pt x="710" y="91"/>
                  </a:cubicBezTo>
                  <a:lnTo>
                    <a:pt x="710" y="86"/>
                  </a:lnTo>
                  <a:lnTo>
                    <a:pt x="729" y="86"/>
                  </a:lnTo>
                  <a:lnTo>
                    <a:pt x="731" y="76"/>
                  </a:lnTo>
                  <a:lnTo>
                    <a:pt x="734" y="81"/>
                  </a:lnTo>
                  <a:cubicBezTo>
                    <a:pt x="756" y="87"/>
                    <a:pt x="766" y="110"/>
                    <a:pt x="787" y="115"/>
                  </a:cubicBezTo>
                  <a:lnTo>
                    <a:pt x="787" y="143"/>
                  </a:lnTo>
                  <a:lnTo>
                    <a:pt x="796" y="143"/>
                  </a:lnTo>
                  <a:lnTo>
                    <a:pt x="796" y="163"/>
                  </a:lnTo>
                  <a:lnTo>
                    <a:pt x="806" y="163"/>
                  </a:lnTo>
                  <a:lnTo>
                    <a:pt x="806" y="182"/>
                  </a:lnTo>
                  <a:lnTo>
                    <a:pt x="815" y="182"/>
                  </a:lnTo>
                  <a:lnTo>
                    <a:pt x="815" y="211"/>
                  </a:lnTo>
                  <a:lnTo>
                    <a:pt x="825" y="211"/>
                  </a:lnTo>
                  <a:cubicBezTo>
                    <a:pt x="823" y="229"/>
                    <a:pt x="837" y="242"/>
                    <a:pt x="835" y="259"/>
                  </a:cubicBezTo>
                  <a:lnTo>
                    <a:pt x="844" y="261"/>
                  </a:lnTo>
                  <a:lnTo>
                    <a:pt x="835" y="267"/>
                  </a:lnTo>
                  <a:cubicBezTo>
                    <a:pt x="850" y="289"/>
                    <a:pt x="848" y="319"/>
                    <a:pt x="861" y="340"/>
                  </a:cubicBezTo>
                  <a:cubicBezTo>
                    <a:pt x="863" y="373"/>
                    <a:pt x="868" y="405"/>
                    <a:pt x="873" y="436"/>
                  </a:cubicBezTo>
                  <a:lnTo>
                    <a:pt x="883" y="436"/>
                  </a:lnTo>
                  <a:lnTo>
                    <a:pt x="883" y="489"/>
                  </a:lnTo>
                  <a:lnTo>
                    <a:pt x="892" y="489"/>
                  </a:lnTo>
                  <a:cubicBezTo>
                    <a:pt x="894" y="518"/>
                    <a:pt x="893" y="547"/>
                    <a:pt x="897" y="575"/>
                  </a:cubicBezTo>
                  <a:lnTo>
                    <a:pt x="1007" y="575"/>
                  </a:lnTo>
                  <a:cubicBezTo>
                    <a:pt x="988" y="441"/>
                    <a:pt x="956" y="306"/>
                    <a:pt x="892" y="184"/>
                  </a:cubicBezTo>
                  <a:cubicBezTo>
                    <a:pt x="859" y="107"/>
                    <a:pt x="811" y="22"/>
                    <a:pt x="724" y="0"/>
                  </a:cubicBezTo>
                  <a:close/>
                  <a:moveTo>
                    <a:pt x="1036" y="743"/>
                  </a:moveTo>
                  <a:lnTo>
                    <a:pt x="911" y="743"/>
                  </a:lnTo>
                  <a:lnTo>
                    <a:pt x="911" y="806"/>
                  </a:lnTo>
                  <a:lnTo>
                    <a:pt x="921" y="811"/>
                  </a:lnTo>
                  <a:lnTo>
                    <a:pt x="916" y="815"/>
                  </a:lnTo>
                  <a:lnTo>
                    <a:pt x="911" y="815"/>
                  </a:lnTo>
                  <a:lnTo>
                    <a:pt x="911" y="835"/>
                  </a:lnTo>
                  <a:lnTo>
                    <a:pt x="921" y="835"/>
                  </a:lnTo>
                  <a:lnTo>
                    <a:pt x="921" y="892"/>
                  </a:lnTo>
                  <a:lnTo>
                    <a:pt x="1017" y="892"/>
                  </a:lnTo>
                  <a:lnTo>
                    <a:pt x="1017" y="902"/>
                  </a:lnTo>
                  <a:lnTo>
                    <a:pt x="1036" y="902"/>
                  </a:lnTo>
                  <a:lnTo>
                    <a:pt x="1041" y="892"/>
                  </a:lnTo>
                  <a:lnTo>
                    <a:pt x="1046" y="892"/>
                  </a:lnTo>
                  <a:cubicBezTo>
                    <a:pt x="1044" y="843"/>
                    <a:pt x="1043" y="793"/>
                    <a:pt x="1036" y="743"/>
                  </a:cubicBezTo>
                  <a:close/>
                </a:path>
              </a:pathLst>
            </a:custGeom>
            <a:solidFill>
              <a:srgbClr val="BDB8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AutoShape 9" descr="FUJI XEROX"/>
            <p:cNvSpPr>
              <a:spLocks noChangeArrowheads="1"/>
            </p:cNvSpPr>
            <p:nvPr/>
          </p:nvSpPr>
          <p:spPr bwMode="auto">
            <a:xfrm>
              <a:off x="1219" y="5709"/>
              <a:ext cx="1373" cy="943"/>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1373"/>
                <a:gd name="T5" fmla="*/ 0 h 943"/>
                <a:gd name="T6" fmla="*/ 2700 w 1373"/>
                <a:gd name="T7" fmla="*/ 10800 h 943"/>
                <a:gd name="T8" fmla="*/ 10799 w 1373"/>
                <a:gd name="T9" fmla="*/ 5400 h 943"/>
                <a:gd name="T10" fmla="*/ 24300 w 1373"/>
                <a:gd name="T11" fmla="*/ 10800 h 943"/>
                <a:gd name="T12" fmla="*/ 18900 w 1373"/>
                <a:gd name="T13" fmla="*/ 16200 h 943"/>
                <a:gd name="T14" fmla="*/ 13500 w 1373"/>
                <a:gd name="T15" fmla="*/ 10800 h 943"/>
                <a:gd name="T16" fmla="*/ 3163 w 1373"/>
                <a:gd name="T17" fmla="*/ 3163 h 943"/>
                <a:gd name="T18" fmla="*/ 18437 w 1373"/>
                <a:gd name="T19" fmla="*/ 18437 h 943"/>
              </a:gdLst>
              <a:ahLst/>
              <a:cxnLst>
                <a:cxn ang="0">
                  <a:pos x="T4" y="T5"/>
                </a:cxn>
                <a:cxn ang="0">
                  <a:pos x="T6" y="T7"/>
                </a:cxn>
                <a:cxn ang="0">
                  <a:pos x="T8" y="T9"/>
                </a:cxn>
                <a:cxn ang="0">
                  <a:pos x="T10" y="T11"/>
                </a:cxn>
                <a:cxn ang="0">
                  <a:pos x="T12" y="T13"/>
                </a:cxn>
                <a:cxn ang="0">
                  <a:pos x="T14" y="T15"/>
                </a:cxn>
              </a:cxnLst>
              <a:rect l="T16" t="T17" r="T18" b="T19"/>
              <a:pathLst>
                <a:path w="1373" h="943">
                  <a:moveTo>
                    <a:pt x="19" y="712"/>
                  </a:moveTo>
                  <a:lnTo>
                    <a:pt x="9" y="712"/>
                  </a:lnTo>
                  <a:lnTo>
                    <a:pt x="9" y="760"/>
                  </a:lnTo>
                  <a:lnTo>
                    <a:pt x="19" y="760"/>
                  </a:lnTo>
                  <a:lnTo>
                    <a:pt x="19" y="712"/>
                  </a:lnTo>
                  <a:close/>
                  <a:moveTo>
                    <a:pt x="19" y="679"/>
                  </a:moveTo>
                  <a:lnTo>
                    <a:pt x="26" y="674"/>
                  </a:lnTo>
                  <a:lnTo>
                    <a:pt x="28" y="636"/>
                  </a:lnTo>
                  <a:lnTo>
                    <a:pt x="38" y="636"/>
                  </a:lnTo>
                  <a:lnTo>
                    <a:pt x="38" y="588"/>
                  </a:lnTo>
                  <a:cubicBezTo>
                    <a:pt x="25" y="615"/>
                    <a:pt x="23" y="648"/>
                    <a:pt x="19" y="679"/>
                  </a:cubicBezTo>
                  <a:close/>
                  <a:moveTo>
                    <a:pt x="38" y="578"/>
                  </a:moveTo>
                  <a:lnTo>
                    <a:pt x="45" y="573"/>
                  </a:lnTo>
                  <a:lnTo>
                    <a:pt x="47" y="540"/>
                  </a:lnTo>
                  <a:lnTo>
                    <a:pt x="57" y="540"/>
                  </a:lnTo>
                  <a:lnTo>
                    <a:pt x="57" y="492"/>
                  </a:lnTo>
                  <a:lnTo>
                    <a:pt x="47" y="492"/>
                  </a:lnTo>
                  <a:cubicBezTo>
                    <a:pt x="47" y="521"/>
                    <a:pt x="45" y="550"/>
                    <a:pt x="38" y="578"/>
                  </a:cubicBezTo>
                  <a:close/>
                  <a:moveTo>
                    <a:pt x="67" y="444"/>
                  </a:moveTo>
                  <a:lnTo>
                    <a:pt x="76" y="444"/>
                  </a:lnTo>
                  <a:lnTo>
                    <a:pt x="76" y="415"/>
                  </a:lnTo>
                  <a:lnTo>
                    <a:pt x="86" y="415"/>
                  </a:lnTo>
                  <a:lnTo>
                    <a:pt x="86" y="386"/>
                  </a:lnTo>
                  <a:cubicBezTo>
                    <a:pt x="75" y="403"/>
                    <a:pt x="67" y="423"/>
                    <a:pt x="67" y="444"/>
                  </a:cubicBezTo>
                  <a:close/>
                  <a:moveTo>
                    <a:pt x="86" y="381"/>
                  </a:moveTo>
                  <a:lnTo>
                    <a:pt x="100" y="357"/>
                  </a:lnTo>
                  <a:lnTo>
                    <a:pt x="105" y="357"/>
                  </a:lnTo>
                  <a:lnTo>
                    <a:pt x="105" y="328"/>
                  </a:lnTo>
                  <a:lnTo>
                    <a:pt x="115" y="328"/>
                  </a:lnTo>
                  <a:lnTo>
                    <a:pt x="115" y="309"/>
                  </a:lnTo>
                  <a:cubicBezTo>
                    <a:pt x="99" y="328"/>
                    <a:pt x="92" y="357"/>
                    <a:pt x="86" y="381"/>
                  </a:cubicBezTo>
                  <a:close/>
                  <a:moveTo>
                    <a:pt x="134" y="924"/>
                  </a:moveTo>
                  <a:lnTo>
                    <a:pt x="9" y="924"/>
                  </a:lnTo>
                  <a:lnTo>
                    <a:pt x="9" y="789"/>
                  </a:lnTo>
                  <a:lnTo>
                    <a:pt x="0" y="789"/>
                  </a:lnTo>
                  <a:lnTo>
                    <a:pt x="0" y="924"/>
                  </a:lnTo>
                  <a:lnTo>
                    <a:pt x="9" y="928"/>
                  </a:lnTo>
                  <a:lnTo>
                    <a:pt x="9" y="933"/>
                  </a:lnTo>
                  <a:lnTo>
                    <a:pt x="134" y="933"/>
                  </a:lnTo>
                  <a:cubicBezTo>
                    <a:pt x="136" y="864"/>
                    <a:pt x="150" y="796"/>
                    <a:pt x="139" y="727"/>
                  </a:cubicBezTo>
                  <a:cubicBezTo>
                    <a:pt x="137" y="792"/>
                    <a:pt x="136" y="858"/>
                    <a:pt x="134" y="924"/>
                  </a:cubicBezTo>
                  <a:close/>
                  <a:moveTo>
                    <a:pt x="143" y="712"/>
                  </a:moveTo>
                  <a:lnTo>
                    <a:pt x="153" y="712"/>
                  </a:lnTo>
                  <a:cubicBezTo>
                    <a:pt x="160" y="591"/>
                    <a:pt x="170" y="468"/>
                    <a:pt x="201" y="350"/>
                  </a:cubicBezTo>
                  <a:lnTo>
                    <a:pt x="196" y="343"/>
                  </a:lnTo>
                  <a:cubicBezTo>
                    <a:pt x="168" y="465"/>
                    <a:pt x="154" y="589"/>
                    <a:pt x="143" y="712"/>
                  </a:cubicBezTo>
                  <a:close/>
                  <a:moveTo>
                    <a:pt x="211" y="309"/>
                  </a:moveTo>
                  <a:lnTo>
                    <a:pt x="201" y="309"/>
                  </a:lnTo>
                  <a:lnTo>
                    <a:pt x="206" y="338"/>
                  </a:lnTo>
                  <a:cubicBezTo>
                    <a:pt x="216" y="294"/>
                    <a:pt x="229" y="250"/>
                    <a:pt x="249" y="208"/>
                  </a:cubicBezTo>
                  <a:lnTo>
                    <a:pt x="247" y="204"/>
                  </a:lnTo>
                  <a:cubicBezTo>
                    <a:pt x="229" y="236"/>
                    <a:pt x="217" y="273"/>
                    <a:pt x="211" y="309"/>
                  </a:cubicBezTo>
                  <a:close/>
                  <a:moveTo>
                    <a:pt x="115" y="304"/>
                  </a:moveTo>
                  <a:lnTo>
                    <a:pt x="122" y="300"/>
                  </a:lnTo>
                  <a:lnTo>
                    <a:pt x="124" y="280"/>
                  </a:lnTo>
                  <a:lnTo>
                    <a:pt x="134" y="280"/>
                  </a:lnTo>
                  <a:lnTo>
                    <a:pt x="134" y="252"/>
                  </a:lnTo>
                  <a:cubicBezTo>
                    <a:pt x="152" y="239"/>
                    <a:pt x="155" y="217"/>
                    <a:pt x="163" y="199"/>
                  </a:cubicBezTo>
                  <a:lnTo>
                    <a:pt x="177" y="194"/>
                  </a:lnTo>
                  <a:cubicBezTo>
                    <a:pt x="183" y="182"/>
                    <a:pt x="182" y="169"/>
                    <a:pt x="182" y="156"/>
                  </a:cubicBezTo>
                  <a:lnTo>
                    <a:pt x="191" y="156"/>
                  </a:lnTo>
                  <a:lnTo>
                    <a:pt x="191" y="136"/>
                  </a:lnTo>
                  <a:cubicBezTo>
                    <a:pt x="222" y="106"/>
                    <a:pt x="247" y="69"/>
                    <a:pt x="283" y="44"/>
                  </a:cubicBezTo>
                  <a:lnTo>
                    <a:pt x="278" y="40"/>
                  </a:lnTo>
                  <a:cubicBezTo>
                    <a:pt x="187" y="102"/>
                    <a:pt x="155" y="210"/>
                    <a:pt x="115" y="304"/>
                  </a:cubicBezTo>
                  <a:close/>
                  <a:moveTo>
                    <a:pt x="268" y="151"/>
                  </a:moveTo>
                  <a:lnTo>
                    <a:pt x="273" y="156"/>
                  </a:lnTo>
                  <a:lnTo>
                    <a:pt x="297" y="125"/>
                  </a:lnTo>
                  <a:lnTo>
                    <a:pt x="294" y="122"/>
                  </a:lnTo>
                  <a:cubicBezTo>
                    <a:pt x="285" y="131"/>
                    <a:pt x="277" y="141"/>
                    <a:pt x="268" y="151"/>
                  </a:cubicBezTo>
                  <a:close/>
                  <a:moveTo>
                    <a:pt x="323" y="26"/>
                  </a:moveTo>
                  <a:cubicBezTo>
                    <a:pt x="311" y="30"/>
                    <a:pt x="299" y="32"/>
                    <a:pt x="287" y="37"/>
                  </a:cubicBezTo>
                  <a:lnTo>
                    <a:pt x="292" y="40"/>
                  </a:lnTo>
                  <a:lnTo>
                    <a:pt x="323" y="31"/>
                  </a:lnTo>
                  <a:cubicBezTo>
                    <a:pt x="334" y="34"/>
                    <a:pt x="343" y="43"/>
                    <a:pt x="355" y="40"/>
                  </a:cubicBezTo>
                  <a:lnTo>
                    <a:pt x="350" y="33"/>
                  </a:lnTo>
                  <a:cubicBezTo>
                    <a:pt x="341" y="31"/>
                    <a:pt x="332" y="29"/>
                    <a:pt x="323" y="26"/>
                  </a:cubicBezTo>
                  <a:close/>
                  <a:moveTo>
                    <a:pt x="335" y="117"/>
                  </a:moveTo>
                  <a:cubicBezTo>
                    <a:pt x="345" y="143"/>
                    <a:pt x="372" y="159"/>
                    <a:pt x="379" y="187"/>
                  </a:cubicBezTo>
                  <a:lnTo>
                    <a:pt x="383" y="189"/>
                  </a:lnTo>
                  <a:lnTo>
                    <a:pt x="383" y="165"/>
                  </a:lnTo>
                  <a:cubicBezTo>
                    <a:pt x="364" y="153"/>
                    <a:pt x="358" y="128"/>
                    <a:pt x="335" y="117"/>
                  </a:cubicBezTo>
                  <a:close/>
                  <a:moveTo>
                    <a:pt x="364" y="40"/>
                  </a:moveTo>
                  <a:lnTo>
                    <a:pt x="359" y="43"/>
                  </a:lnTo>
                  <a:lnTo>
                    <a:pt x="383" y="60"/>
                  </a:lnTo>
                  <a:lnTo>
                    <a:pt x="388" y="60"/>
                  </a:lnTo>
                  <a:cubicBezTo>
                    <a:pt x="382" y="51"/>
                    <a:pt x="373" y="47"/>
                    <a:pt x="364" y="40"/>
                  </a:cubicBezTo>
                  <a:close/>
                  <a:moveTo>
                    <a:pt x="401" y="69"/>
                  </a:moveTo>
                  <a:lnTo>
                    <a:pt x="398" y="74"/>
                  </a:lnTo>
                  <a:lnTo>
                    <a:pt x="409" y="93"/>
                  </a:lnTo>
                  <a:lnTo>
                    <a:pt x="412" y="88"/>
                  </a:lnTo>
                  <a:cubicBezTo>
                    <a:pt x="409" y="82"/>
                    <a:pt x="406" y="75"/>
                    <a:pt x="401" y="69"/>
                  </a:cubicBezTo>
                  <a:close/>
                  <a:moveTo>
                    <a:pt x="419" y="98"/>
                  </a:moveTo>
                  <a:lnTo>
                    <a:pt x="417" y="103"/>
                  </a:lnTo>
                  <a:cubicBezTo>
                    <a:pt x="434" y="117"/>
                    <a:pt x="436" y="139"/>
                    <a:pt x="448" y="156"/>
                  </a:cubicBezTo>
                  <a:lnTo>
                    <a:pt x="451" y="151"/>
                  </a:lnTo>
                  <a:cubicBezTo>
                    <a:pt x="437" y="135"/>
                    <a:pt x="436" y="112"/>
                    <a:pt x="419" y="98"/>
                  </a:cubicBezTo>
                  <a:close/>
                  <a:moveTo>
                    <a:pt x="441" y="386"/>
                  </a:moveTo>
                  <a:lnTo>
                    <a:pt x="431" y="386"/>
                  </a:lnTo>
                  <a:lnTo>
                    <a:pt x="431" y="338"/>
                  </a:lnTo>
                  <a:lnTo>
                    <a:pt x="422" y="338"/>
                  </a:lnTo>
                  <a:lnTo>
                    <a:pt x="422" y="280"/>
                  </a:lnTo>
                  <a:lnTo>
                    <a:pt x="412" y="280"/>
                  </a:lnTo>
                  <a:lnTo>
                    <a:pt x="412" y="232"/>
                  </a:lnTo>
                  <a:lnTo>
                    <a:pt x="403" y="232"/>
                  </a:lnTo>
                  <a:lnTo>
                    <a:pt x="393" y="213"/>
                  </a:lnTo>
                  <a:lnTo>
                    <a:pt x="395" y="228"/>
                  </a:lnTo>
                  <a:lnTo>
                    <a:pt x="400" y="232"/>
                  </a:lnTo>
                  <a:cubicBezTo>
                    <a:pt x="414" y="309"/>
                    <a:pt x="434" y="385"/>
                    <a:pt x="436" y="463"/>
                  </a:cubicBezTo>
                  <a:lnTo>
                    <a:pt x="451" y="463"/>
                  </a:lnTo>
                  <a:lnTo>
                    <a:pt x="446" y="453"/>
                  </a:lnTo>
                  <a:lnTo>
                    <a:pt x="441" y="453"/>
                  </a:lnTo>
                  <a:lnTo>
                    <a:pt x="441" y="386"/>
                  </a:lnTo>
                  <a:close/>
                  <a:moveTo>
                    <a:pt x="441" y="468"/>
                  </a:moveTo>
                  <a:lnTo>
                    <a:pt x="446" y="516"/>
                  </a:lnTo>
                  <a:lnTo>
                    <a:pt x="451" y="520"/>
                  </a:lnTo>
                  <a:lnTo>
                    <a:pt x="448" y="472"/>
                  </a:lnTo>
                  <a:cubicBezTo>
                    <a:pt x="447" y="470"/>
                    <a:pt x="444" y="469"/>
                    <a:pt x="441" y="468"/>
                  </a:cubicBezTo>
                  <a:close/>
                  <a:moveTo>
                    <a:pt x="451" y="679"/>
                  </a:moveTo>
                  <a:lnTo>
                    <a:pt x="451" y="674"/>
                  </a:lnTo>
                  <a:lnTo>
                    <a:pt x="417" y="674"/>
                  </a:lnTo>
                  <a:lnTo>
                    <a:pt x="417" y="679"/>
                  </a:lnTo>
                  <a:lnTo>
                    <a:pt x="451" y="679"/>
                  </a:lnTo>
                  <a:close/>
                  <a:moveTo>
                    <a:pt x="463" y="180"/>
                  </a:moveTo>
                  <a:lnTo>
                    <a:pt x="460" y="165"/>
                  </a:lnTo>
                  <a:lnTo>
                    <a:pt x="451" y="168"/>
                  </a:lnTo>
                  <a:lnTo>
                    <a:pt x="470" y="199"/>
                  </a:lnTo>
                  <a:lnTo>
                    <a:pt x="467" y="184"/>
                  </a:lnTo>
                  <a:lnTo>
                    <a:pt x="463" y="180"/>
                  </a:lnTo>
                  <a:close/>
                  <a:moveTo>
                    <a:pt x="460" y="559"/>
                  </a:moveTo>
                  <a:lnTo>
                    <a:pt x="451" y="559"/>
                  </a:lnTo>
                  <a:lnTo>
                    <a:pt x="451" y="607"/>
                  </a:lnTo>
                  <a:lnTo>
                    <a:pt x="465" y="612"/>
                  </a:lnTo>
                  <a:lnTo>
                    <a:pt x="470" y="609"/>
                  </a:lnTo>
                  <a:cubicBezTo>
                    <a:pt x="446" y="599"/>
                    <a:pt x="463" y="576"/>
                    <a:pt x="460" y="559"/>
                  </a:cubicBezTo>
                  <a:close/>
                  <a:moveTo>
                    <a:pt x="472" y="204"/>
                  </a:moveTo>
                  <a:lnTo>
                    <a:pt x="470" y="208"/>
                  </a:lnTo>
                  <a:lnTo>
                    <a:pt x="489" y="256"/>
                  </a:lnTo>
                  <a:lnTo>
                    <a:pt x="487" y="232"/>
                  </a:lnTo>
                  <a:cubicBezTo>
                    <a:pt x="479" y="225"/>
                    <a:pt x="477" y="213"/>
                    <a:pt x="472" y="204"/>
                  </a:cubicBezTo>
                  <a:close/>
                  <a:moveTo>
                    <a:pt x="491" y="261"/>
                  </a:moveTo>
                  <a:lnTo>
                    <a:pt x="489" y="266"/>
                  </a:lnTo>
                  <a:lnTo>
                    <a:pt x="508" y="328"/>
                  </a:lnTo>
                  <a:cubicBezTo>
                    <a:pt x="506" y="305"/>
                    <a:pt x="499" y="283"/>
                    <a:pt x="491" y="261"/>
                  </a:cubicBezTo>
                  <a:close/>
                  <a:moveTo>
                    <a:pt x="511" y="338"/>
                  </a:moveTo>
                  <a:lnTo>
                    <a:pt x="508" y="343"/>
                  </a:lnTo>
                  <a:lnTo>
                    <a:pt x="518" y="372"/>
                  </a:lnTo>
                  <a:cubicBezTo>
                    <a:pt x="516" y="360"/>
                    <a:pt x="519" y="348"/>
                    <a:pt x="511" y="338"/>
                  </a:cubicBezTo>
                  <a:close/>
                  <a:moveTo>
                    <a:pt x="525" y="424"/>
                  </a:moveTo>
                  <a:lnTo>
                    <a:pt x="518" y="420"/>
                  </a:lnTo>
                  <a:lnTo>
                    <a:pt x="518" y="434"/>
                  </a:lnTo>
                  <a:lnTo>
                    <a:pt x="537" y="434"/>
                  </a:lnTo>
                  <a:lnTo>
                    <a:pt x="532" y="391"/>
                  </a:lnTo>
                  <a:cubicBezTo>
                    <a:pt x="530" y="402"/>
                    <a:pt x="534" y="415"/>
                    <a:pt x="525" y="424"/>
                  </a:cubicBezTo>
                  <a:close/>
                  <a:moveTo>
                    <a:pt x="566" y="751"/>
                  </a:moveTo>
                  <a:lnTo>
                    <a:pt x="470" y="751"/>
                  </a:lnTo>
                  <a:lnTo>
                    <a:pt x="470" y="760"/>
                  </a:lnTo>
                  <a:lnTo>
                    <a:pt x="566" y="760"/>
                  </a:lnTo>
                  <a:lnTo>
                    <a:pt x="566" y="751"/>
                  </a:lnTo>
                  <a:close/>
                  <a:moveTo>
                    <a:pt x="460" y="876"/>
                  </a:moveTo>
                  <a:lnTo>
                    <a:pt x="470" y="876"/>
                  </a:lnTo>
                  <a:lnTo>
                    <a:pt x="470" y="775"/>
                  </a:lnTo>
                  <a:lnTo>
                    <a:pt x="571" y="770"/>
                  </a:lnTo>
                  <a:lnTo>
                    <a:pt x="460" y="770"/>
                  </a:lnTo>
                  <a:lnTo>
                    <a:pt x="460" y="876"/>
                  </a:lnTo>
                  <a:close/>
                  <a:moveTo>
                    <a:pt x="595" y="876"/>
                  </a:moveTo>
                  <a:lnTo>
                    <a:pt x="465" y="876"/>
                  </a:lnTo>
                  <a:lnTo>
                    <a:pt x="465" y="885"/>
                  </a:lnTo>
                  <a:lnTo>
                    <a:pt x="595" y="885"/>
                  </a:lnTo>
                  <a:cubicBezTo>
                    <a:pt x="599" y="847"/>
                    <a:pt x="601" y="808"/>
                    <a:pt x="595" y="770"/>
                  </a:cubicBezTo>
                  <a:lnTo>
                    <a:pt x="595" y="876"/>
                  </a:lnTo>
                  <a:close/>
                  <a:moveTo>
                    <a:pt x="547" y="338"/>
                  </a:moveTo>
                  <a:cubicBezTo>
                    <a:pt x="559" y="313"/>
                    <a:pt x="563" y="283"/>
                    <a:pt x="575" y="256"/>
                  </a:cubicBezTo>
                  <a:lnTo>
                    <a:pt x="580" y="253"/>
                  </a:lnTo>
                  <a:lnTo>
                    <a:pt x="575" y="244"/>
                  </a:lnTo>
                  <a:cubicBezTo>
                    <a:pt x="586" y="227"/>
                    <a:pt x="595" y="205"/>
                    <a:pt x="595" y="184"/>
                  </a:cubicBezTo>
                  <a:lnTo>
                    <a:pt x="604" y="180"/>
                  </a:lnTo>
                  <a:lnTo>
                    <a:pt x="599" y="175"/>
                  </a:lnTo>
                  <a:cubicBezTo>
                    <a:pt x="577" y="227"/>
                    <a:pt x="557" y="282"/>
                    <a:pt x="547" y="338"/>
                  </a:cubicBezTo>
                  <a:close/>
                  <a:moveTo>
                    <a:pt x="604" y="573"/>
                  </a:moveTo>
                  <a:lnTo>
                    <a:pt x="614" y="573"/>
                  </a:lnTo>
                  <a:cubicBezTo>
                    <a:pt x="611" y="518"/>
                    <a:pt x="627" y="466"/>
                    <a:pt x="626" y="410"/>
                  </a:cubicBezTo>
                  <a:lnTo>
                    <a:pt x="631" y="405"/>
                  </a:lnTo>
                  <a:cubicBezTo>
                    <a:pt x="638" y="340"/>
                    <a:pt x="641" y="273"/>
                    <a:pt x="671" y="213"/>
                  </a:cubicBezTo>
                  <a:lnTo>
                    <a:pt x="669" y="208"/>
                  </a:lnTo>
                  <a:cubicBezTo>
                    <a:pt x="622" y="323"/>
                    <a:pt x="617" y="451"/>
                    <a:pt x="604" y="573"/>
                  </a:cubicBezTo>
                  <a:close/>
                  <a:moveTo>
                    <a:pt x="815" y="194"/>
                  </a:moveTo>
                  <a:lnTo>
                    <a:pt x="806" y="194"/>
                  </a:lnTo>
                  <a:lnTo>
                    <a:pt x="806" y="175"/>
                  </a:lnTo>
                  <a:lnTo>
                    <a:pt x="796" y="175"/>
                  </a:lnTo>
                  <a:lnTo>
                    <a:pt x="796" y="146"/>
                  </a:lnTo>
                  <a:cubicBezTo>
                    <a:pt x="772" y="144"/>
                    <a:pt x="768" y="115"/>
                    <a:pt x="743" y="112"/>
                  </a:cubicBezTo>
                  <a:lnTo>
                    <a:pt x="741" y="107"/>
                  </a:lnTo>
                  <a:lnTo>
                    <a:pt x="739" y="117"/>
                  </a:lnTo>
                  <a:lnTo>
                    <a:pt x="719" y="117"/>
                  </a:lnTo>
                  <a:cubicBezTo>
                    <a:pt x="704" y="138"/>
                    <a:pt x="687" y="160"/>
                    <a:pt x="681" y="184"/>
                  </a:cubicBezTo>
                  <a:cubicBezTo>
                    <a:pt x="697" y="156"/>
                    <a:pt x="719" y="111"/>
                    <a:pt x="758" y="127"/>
                  </a:cubicBezTo>
                  <a:cubicBezTo>
                    <a:pt x="790" y="154"/>
                    <a:pt x="802" y="195"/>
                    <a:pt x="820" y="230"/>
                  </a:cubicBezTo>
                  <a:lnTo>
                    <a:pt x="825" y="232"/>
                  </a:lnTo>
                  <a:lnTo>
                    <a:pt x="825" y="213"/>
                  </a:lnTo>
                  <a:lnTo>
                    <a:pt x="815" y="213"/>
                  </a:lnTo>
                  <a:lnTo>
                    <a:pt x="815" y="194"/>
                  </a:lnTo>
                  <a:close/>
                  <a:moveTo>
                    <a:pt x="825" y="746"/>
                  </a:moveTo>
                  <a:lnTo>
                    <a:pt x="825" y="693"/>
                  </a:lnTo>
                  <a:lnTo>
                    <a:pt x="815" y="693"/>
                  </a:lnTo>
                  <a:lnTo>
                    <a:pt x="815" y="746"/>
                  </a:lnTo>
                  <a:lnTo>
                    <a:pt x="825" y="746"/>
                  </a:lnTo>
                  <a:close/>
                  <a:moveTo>
                    <a:pt x="825" y="242"/>
                  </a:moveTo>
                  <a:cubicBezTo>
                    <a:pt x="831" y="260"/>
                    <a:pt x="835" y="277"/>
                    <a:pt x="839" y="295"/>
                  </a:cubicBezTo>
                  <a:lnTo>
                    <a:pt x="854" y="295"/>
                  </a:lnTo>
                  <a:lnTo>
                    <a:pt x="849" y="290"/>
                  </a:lnTo>
                  <a:lnTo>
                    <a:pt x="844" y="290"/>
                  </a:lnTo>
                  <a:cubicBezTo>
                    <a:pt x="847" y="271"/>
                    <a:pt x="833" y="258"/>
                    <a:pt x="825" y="242"/>
                  </a:cubicBezTo>
                  <a:close/>
                  <a:moveTo>
                    <a:pt x="871" y="371"/>
                  </a:moveTo>
                  <a:cubicBezTo>
                    <a:pt x="861" y="360"/>
                    <a:pt x="864" y="341"/>
                    <a:pt x="854" y="328"/>
                  </a:cubicBezTo>
                  <a:cubicBezTo>
                    <a:pt x="864" y="371"/>
                    <a:pt x="870" y="415"/>
                    <a:pt x="875" y="458"/>
                  </a:cubicBezTo>
                  <a:lnTo>
                    <a:pt x="883" y="463"/>
                  </a:lnTo>
                  <a:cubicBezTo>
                    <a:pt x="875" y="433"/>
                    <a:pt x="874" y="402"/>
                    <a:pt x="871" y="371"/>
                  </a:cubicBezTo>
                  <a:close/>
                  <a:moveTo>
                    <a:pt x="892" y="511"/>
                  </a:moveTo>
                  <a:lnTo>
                    <a:pt x="892" y="467"/>
                  </a:lnTo>
                  <a:lnTo>
                    <a:pt x="883" y="467"/>
                  </a:lnTo>
                  <a:lnTo>
                    <a:pt x="883" y="511"/>
                  </a:lnTo>
                  <a:lnTo>
                    <a:pt x="892" y="511"/>
                  </a:lnTo>
                  <a:close/>
                  <a:moveTo>
                    <a:pt x="902" y="520"/>
                  </a:moveTo>
                  <a:lnTo>
                    <a:pt x="892" y="520"/>
                  </a:lnTo>
                  <a:cubicBezTo>
                    <a:pt x="895" y="550"/>
                    <a:pt x="893" y="580"/>
                    <a:pt x="904" y="607"/>
                  </a:cubicBezTo>
                  <a:lnTo>
                    <a:pt x="907" y="602"/>
                  </a:lnTo>
                  <a:cubicBezTo>
                    <a:pt x="899" y="575"/>
                    <a:pt x="903" y="548"/>
                    <a:pt x="902" y="520"/>
                  </a:cubicBezTo>
                  <a:close/>
                  <a:moveTo>
                    <a:pt x="614" y="146"/>
                  </a:moveTo>
                  <a:lnTo>
                    <a:pt x="623" y="134"/>
                  </a:lnTo>
                  <a:lnTo>
                    <a:pt x="638" y="132"/>
                  </a:lnTo>
                  <a:lnTo>
                    <a:pt x="633" y="124"/>
                  </a:lnTo>
                  <a:lnTo>
                    <a:pt x="638" y="117"/>
                  </a:lnTo>
                  <a:lnTo>
                    <a:pt x="643" y="117"/>
                  </a:lnTo>
                  <a:lnTo>
                    <a:pt x="643" y="98"/>
                  </a:lnTo>
                  <a:lnTo>
                    <a:pt x="671" y="64"/>
                  </a:lnTo>
                  <a:lnTo>
                    <a:pt x="671" y="60"/>
                  </a:lnTo>
                  <a:lnTo>
                    <a:pt x="691" y="60"/>
                  </a:lnTo>
                  <a:cubicBezTo>
                    <a:pt x="694" y="53"/>
                    <a:pt x="701" y="48"/>
                    <a:pt x="700" y="40"/>
                  </a:cubicBezTo>
                  <a:cubicBezTo>
                    <a:pt x="712" y="39"/>
                    <a:pt x="724" y="38"/>
                    <a:pt x="734" y="31"/>
                  </a:cubicBezTo>
                  <a:cubicBezTo>
                    <a:pt x="826" y="55"/>
                    <a:pt x="871" y="149"/>
                    <a:pt x="911" y="227"/>
                  </a:cubicBezTo>
                  <a:lnTo>
                    <a:pt x="909" y="213"/>
                  </a:lnTo>
                  <a:cubicBezTo>
                    <a:pt x="874" y="152"/>
                    <a:pt x="842" y="84"/>
                    <a:pt x="782" y="40"/>
                  </a:cubicBezTo>
                  <a:cubicBezTo>
                    <a:pt x="708" y="0"/>
                    <a:pt x="632" y="79"/>
                    <a:pt x="614" y="146"/>
                  </a:cubicBezTo>
                  <a:close/>
                  <a:moveTo>
                    <a:pt x="931" y="251"/>
                  </a:moveTo>
                  <a:lnTo>
                    <a:pt x="921" y="251"/>
                  </a:lnTo>
                  <a:lnTo>
                    <a:pt x="921" y="232"/>
                  </a:lnTo>
                  <a:lnTo>
                    <a:pt x="911" y="236"/>
                  </a:lnTo>
                  <a:cubicBezTo>
                    <a:pt x="935" y="273"/>
                    <a:pt x="940" y="315"/>
                    <a:pt x="962" y="352"/>
                  </a:cubicBezTo>
                  <a:lnTo>
                    <a:pt x="964" y="347"/>
                  </a:lnTo>
                  <a:cubicBezTo>
                    <a:pt x="953" y="316"/>
                    <a:pt x="933" y="286"/>
                    <a:pt x="931" y="251"/>
                  </a:cubicBezTo>
                  <a:close/>
                  <a:moveTo>
                    <a:pt x="983" y="410"/>
                  </a:moveTo>
                  <a:lnTo>
                    <a:pt x="979" y="405"/>
                  </a:lnTo>
                  <a:cubicBezTo>
                    <a:pt x="983" y="431"/>
                    <a:pt x="984" y="459"/>
                    <a:pt x="998" y="482"/>
                  </a:cubicBezTo>
                  <a:cubicBezTo>
                    <a:pt x="995" y="458"/>
                    <a:pt x="986" y="435"/>
                    <a:pt x="983" y="410"/>
                  </a:cubicBezTo>
                  <a:close/>
                  <a:moveTo>
                    <a:pt x="998" y="487"/>
                  </a:moveTo>
                  <a:cubicBezTo>
                    <a:pt x="1001" y="498"/>
                    <a:pt x="1000" y="511"/>
                    <a:pt x="1007" y="520"/>
                  </a:cubicBezTo>
                  <a:cubicBezTo>
                    <a:pt x="1005" y="509"/>
                    <a:pt x="1006" y="496"/>
                    <a:pt x="998" y="487"/>
                  </a:cubicBezTo>
                  <a:close/>
                  <a:moveTo>
                    <a:pt x="1012" y="549"/>
                  </a:moveTo>
                  <a:cubicBezTo>
                    <a:pt x="1016" y="568"/>
                    <a:pt x="1019" y="587"/>
                    <a:pt x="1017" y="607"/>
                  </a:cubicBezTo>
                  <a:lnTo>
                    <a:pt x="1027" y="600"/>
                  </a:lnTo>
                  <a:cubicBezTo>
                    <a:pt x="1020" y="585"/>
                    <a:pt x="1021" y="565"/>
                    <a:pt x="1012" y="549"/>
                  </a:cubicBezTo>
                  <a:close/>
                  <a:moveTo>
                    <a:pt x="1051" y="770"/>
                  </a:moveTo>
                  <a:lnTo>
                    <a:pt x="916" y="770"/>
                  </a:lnTo>
                  <a:lnTo>
                    <a:pt x="921" y="808"/>
                  </a:lnTo>
                  <a:lnTo>
                    <a:pt x="921" y="775"/>
                  </a:lnTo>
                  <a:lnTo>
                    <a:pt x="1046" y="775"/>
                  </a:lnTo>
                  <a:cubicBezTo>
                    <a:pt x="1049" y="825"/>
                    <a:pt x="1059" y="874"/>
                    <a:pt x="1056" y="923"/>
                  </a:cubicBezTo>
                  <a:lnTo>
                    <a:pt x="1046" y="928"/>
                  </a:lnTo>
                  <a:lnTo>
                    <a:pt x="1046" y="933"/>
                  </a:lnTo>
                  <a:lnTo>
                    <a:pt x="1027" y="933"/>
                  </a:lnTo>
                  <a:lnTo>
                    <a:pt x="1027" y="923"/>
                  </a:lnTo>
                  <a:lnTo>
                    <a:pt x="931" y="923"/>
                  </a:lnTo>
                  <a:lnTo>
                    <a:pt x="931" y="866"/>
                  </a:lnTo>
                  <a:lnTo>
                    <a:pt x="921" y="866"/>
                  </a:lnTo>
                  <a:lnTo>
                    <a:pt x="921" y="928"/>
                  </a:lnTo>
                  <a:cubicBezTo>
                    <a:pt x="968" y="930"/>
                    <a:pt x="1015" y="942"/>
                    <a:pt x="1060" y="933"/>
                  </a:cubicBezTo>
                  <a:cubicBezTo>
                    <a:pt x="1059" y="879"/>
                    <a:pt x="1058" y="824"/>
                    <a:pt x="1051" y="770"/>
                  </a:cubicBezTo>
                  <a:close/>
                  <a:moveTo>
                    <a:pt x="1166" y="861"/>
                  </a:moveTo>
                  <a:lnTo>
                    <a:pt x="1156" y="844"/>
                  </a:lnTo>
                  <a:lnTo>
                    <a:pt x="1128" y="842"/>
                  </a:lnTo>
                  <a:lnTo>
                    <a:pt x="1132" y="835"/>
                  </a:lnTo>
                  <a:lnTo>
                    <a:pt x="1140" y="832"/>
                  </a:lnTo>
                  <a:cubicBezTo>
                    <a:pt x="1172" y="831"/>
                    <a:pt x="1176" y="867"/>
                    <a:pt x="1176" y="890"/>
                  </a:cubicBezTo>
                  <a:lnTo>
                    <a:pt x="1164" y="885"/>
                  </a:lnTo>
                  <a:cubicBezTo>
                    <a:pt x="1160" y="877"/>
                    <a:pt x="1163" y="869"/>
                    <a:pt x="1166" y="861"/>
                  </a:cubicBezTo>
                  <a:close/>
                  <a:moveTo>
                    <a:pt x="1156" y="825"/>
                  </a:moveTo>
                  <a:cubicBezTo>
                    <a:pt x="1145" y="823"/>
                    <a:pt x="1134" y="823"/>
                    <a:pt x="1123" y="825"/>
                  </a:cubicBezTo>
                  <a:lnTo>
                    <a:pt x="1116" y="832"/>
                  </a:lnTo>
                  <a:cubicBezTo>
                    <a:pt x="1113" y="856"/>
                    <a:pt x="1114" y="881"/>
                    <a:pt x="1116" y="904"/>
                  </a:cubicBezTo>
                  <a:cubicBezTo>
                    <a:pt x="1125" y="908"/>
                    <a:pt x="1132" y="916"/>
                    <a:pt x="1142" y="914"/>
                  </a:cubicBezTo>
                  <a:lnTo>
                    <a:pt x="1130" y="904"/>
                  </a:lnTo>
                  <a:lnTo>
                    <a:pt x="1128" y="895"/>
                  </a:lnTo>
                  <a:cubicBezTo>
                    <a:pt x="1131" y="890"/>
                    <a:pt x="1130" y="882"/>
                    <a:pt x="1137" y="880"/>
                  </a:cubicBezTo>
                  <a:lnTo>
                    <a:pt x="1144" y="885"/>
                  </a:lnTo>
                  <a:lnTo>
                    <a:pt x="1147" y="899"/>
                  </a:lnTo>
                  <a:lnTo>
                    <a:pt x="1176" y="897"/>
                  </a:lnTo>
                  <a:cubicBezTo>
                    <a:pt x="1187" y="885"/>
                    <a:pt x="1187" y="867"/>
                    <a:pt x="1183" y="851"/>
                  </a:cubicBezTo>
                  <a:lnTo>
                    <a:pt x="1156" y="825"/>
                  </a:lnTo>
                  <a:close/>
                  <a:moveTo>
                    <a:pt x="1372" y="463"/>
                  </a:moveTo>
                  <a:lnTo>
                    <a:pt x="1372" y="386"/>
                  </a:lnTo>
                  <a:lnTo>
                    <a:pt x="1367" y="386"/>
                  </a:lnTo>
                  <a:lnTo>
                    <a:pt x="1367" y="463"/>
                  </a:lnTo>
                  <a:lnTo>
                    <a:pt x="1372" y="463"/>
                  </a:lnTo>
                  <a:close/>
                </a:path>
              </a:pathLst>
            </a:custGeom>
            <a:solidFill>
              <a:srgbClr val="BE74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AutoShape 10" descr="FUJI XEROX"/>
            <p:cNvSpPr>
              <a:spLocks noChangeArrowheads="1"/>
            </p:cNvSpPr>
            <p:nvPr/>
          </p:nvSpPr>
          <p:spPr bwMode="auto">
            <a:xfrm>
              <a:off x="1123" y="5644"/>
              <a:ext cx="1478" cy="1123"/>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1478"/>
                <a:gd name="T5" fmla="*/ 0 h 1123"/>
                <a:gd name="T6" fmla="*/ 2700 w 1478"/>
                <a:gd name="T7" fmla="*/ 10800 h 1123"/>
                <a:gd name="T8" fmla="*/ 10799 w 1478"/>
                <a:gd name="T9" fmla="*/ 5400 h 1123"/>
                <a:gd name="T10" fmla="*/ 24300 w 1478"/>
                <a:gd name="T11" fmla="*/ 10800 h 1123"/>
                <a:gd name="T12" fmla="*/ 18900 w 1478"/>
                <a:gd name="T13" fmla="*/ 16200 h 1123"/>
                <a:gd name="T14" fmla="*/ 13500 w 1478"/>
                <a:gd name="T15" fmla="*/ 10800 h 1123"/>
                <a:gd name="T16" fmla="*/ 3163 w 1478"/>
                <a:gd name="T17" fmla="*/ 3163 h 1123"/>
                <a:gd name="T18" fmla="*/ 18437 w 1478"/>
                <a:gd name="T19" fmla="*/ 18437 h 1123"/>
              </a:gdLst>
              <a:ahLst/>
              <a:cxnLst>
                <a:cxn ang="0">
                  <a:pos x="T4" y="T5"/>
                </a:cxn>
                <a:cxn ang="0">
                  <a:pos x="T6" y="T7"/>
                </a:cxn>
                <a:cxn ang="0">
                  <a:pos x="T8" y="T9"/>
                </a:cxn>
                <a:cxn ang="0">
                  <a:pos x="T10" y="T11"/>
                </a:cxn>
                <a:cxn ang="0">
                  <a:pos x="T12" y="T13"/>
                </a:cxn>
                <a:cxn ang="0">
                  <a:pos x="T14" y="T15"/>
                </a:cxn>
              </a:cxnLst>
              <a:rect l="T16" t="T17" r="T18" b="T19"/>
              <a:pathLst>
                <a:path w="1478" h="1123">
                  <a:moveTo>
                    <a:pt x="9" y="566"/>
                  </a:moveTo>
                  <a:lnTo>
                    <a:pt x="9" y="528"/>
                  </a:lnTo>
                  <a:lnTo>
                    <a:pt x="0" y="528"/>
                  </a:lnTo>
                  <a:lnTo>
                    <a:pt x="0" y="566"/>
                  </a:lnTo>
                  <a:lnTo>
                    <a:pt x="9" y="566"/>
                  </a:lnTo>
                  <a:close/>
                  <a:moveTo>
                    <a:pt x="9" y="758"/>
                  </a:moveTo>
                  <a:lnTo>
                    <a:pt x="9" y="681"/>
                  </a:lnTo>
                  <a:lnTo>
                    <a:pt x="0" y="681"/>
                  </a:lnTo>
                  <a:lnTo>
                    <a:pt x="0" y="758"/>
                  </a:lnTo>
                  <a:lnTo>
                    <a:pt x="9" y="758"/>
                  </a:lnTo>
                  <a:close/>
                  <a:moveTo>
                    <a:pt x="14" y="38"/>
                  </a:moveTo>
                  <a:lnTo>
                    <a:pt x="9" y="38"/>
                  </a:lnTo>
                  <a:lnTo>
                    <a:pt x="9" y="62"/>
                  </a:lnTo>
                  <a:cubicBezTo>
                    <a:pt x="22" y="46"/>
                    <a:pt x="30" y="25"/>
                    <a:pt x="47" y="12"/>
                  </a:cubicBezTo>
                  <a:lnTo>
                    <a:pt x="45" y="9"/>
                  </a:lnTo>
                  <a:cubicBezTo>
                    <a:pt x="33" y="17"/>
                    <a:pt x="24" y="29"/>
                    <a:pt x="14" y="38"/>
                  </a:cubicBezTo>
                  <a:close/>
                  <a:moveTo>
                    <a:pt x="271" y="734"/>
                  </a:moveTo>
                  <a:lnTo>
                    <a:pt x="268" y="768"/>
                  </a:lnTo>
                  <a:lnTo>
                    <a:pt x="278" y="768"/>
                  </a:lnTo>
                  <a:lnTo>
                    <a:pt x="278" y="729"/>
                  </a:lnTo>
                  <a:cubicBezTo>
                    <a:pt x="276" y="731"/>
                    <a:pt x="273" y="732"/>
                    <a:pt x="271" y="734"/>
                  </a:cubicBezTo>
                  <a:close/>
                  <a:moveTo>
                    <a:pt x="278" y="700"/>
                  </a:moveTo>
                  <a:lnTo>
                    <a:pt x="288" y="696"/>
                  </a:lnTo>
                  <a:lnTo>
                    <a:pt x="288" y="691"/>
                  </a:lnTo>
                  <a:lnTo>
                    <a:pt x="326" y="686"/>
                  </a:lnTo>
                  <a:lnTo>
                    <a:pt x="278" y="686"/>
                  </a:lnTo>
                  <a:lnTo>
                    <a:pt x="278" y="700"/>
                  </a:lnTo>
                  <a:close/>
                  <a:moveTo>
                    <a:pt x="364" y="816"/>
                  </a:moveTo>
                  <a:lnTo>
                    <a:pt x="336" y="816"/>
                  </a:lnTo>
                  <a:lnTo>
                    <a:pt x="336" y="796"/>
                  </a:lnTo>
                  <a:lnTo>
                    <a:pt x="326" y="796"/>
                  </a:lnTo>
                  <a:lnTo>
                    <a:pt x="326" y="748"/>
                  </a:lnTo>
                  <a:lnTo>
                    <a:pt x="312" y="739"/>
                  </a:lnTo>
                  <a:lnTo>
                    <a:pt x="302" y="748"/>
                  </a:lnTo>
                  <a:lnTo>
                    <a:pt x="297" y="748"/>
                  </a:lnTo>
                  <a:lnTo>
                    <a:pt x="302" y="792"/>
                  </a:lnTo>
                  <a:lnTo>
                    <a:pt x="302" y="753"/>
                  </a:lnTo>
                  <a:lnTo>
                    <a:pt x="314" y="758"/>
                  </a:lnTo>
                  <a:cubicBezTo>
                    <a:pt x="314" y="779"/>
                    <a:pt x="326" y="796"/>
                    <a:pt x="326" y="816"/>
                  </a:cubicBezTo>
                  <a:lnTo>
                    <a:pt x="369" y="820"/>
                  </a:lnTo>
                  <a:lnTo>
                    <a:pt x="374" y="793"/>
                  </a:lnTo>
                  <a:lnTo>
                    <a:pt x="369" y="787"/>
                  </a:lnTo>
                  <a:lnTo>
                    <a:pt x="364" y="787"/>
                  </a:lnTo>
                  <a:lnTo>
                    <a:pt x="364" y="816"/>
                  </a:lnTo>
                  <a:close/>
                  <a:moveTo>
                    <a:pt x="367" y="696"/>
                  </a:moveTo>
                  <a:lnTo>
                    <a:pt x="364" y="710"/>
                  </a:lnTo>
                  <a:lnTo>
                    <a:pt x="374" y="710"/>
                  </a:lnTo>
                  <a:lnTo>
                    <a:pt x="374" y="691"/>
                  </a:lnTo>
                  <a:lnTo>
                    <a:pt x="412" y="686"/>
                  </a:lnTo>
                  <a:lnTo>
                    <a:pt x="374" y="688"/>
                  </a:lnTo>
                  <a:lnTo>
                    <a:pt x="367" y="696"/>
                  </a:lnTo>
                  <a:close/>
                  <a:moveTo>
                    <a:pt x="417" y="739"/>
                  </a:moveTo>
                  <a:lnTo>
                    <a:pt x="417" y="696"/>
                  </a:lnTo>
                  <a:lnTo>
                    <a:pt x="412" y="696"/>
                  </a:lnTo>
                  <a:lnTo>
                    <a:pt x="412" y="739"/>
                  </a:lnTo>
                  <a:lnTo>
                    <a:pt x="417" y="739"/>
                  </a:lnTo>
                  <a:close/>
                  <a:moveTo>
                    <a:pt x="422" y="816"/>
                  </a:moveTo>
                  <a:lnTo>
                    <a:pt x="403" y="816"/>
                  </a:lnTo>
                  <a:lnTo>
                    <a:pt x="403" y="777"/>
                  </a:lnTo>
                  <a:lnTo>
                    <a:pt x="393" y="777"/>
                  </a:lnTo>
                  <a:lnTo>
                    <a:pt x="393" y="739"/>
                  </a:lnTo>
                  <a:lnTo>
                    <a:pt x="384" y="739"/>
                  </a:lnTo>
                  <a:cubicBezTo>
                    <a:pt x="387" y="765"/>
                    <a:pt x="397" y="790"/>
                    <a:pt x="393" y="816"/>
                  </a:cubicBezTo>
                  <a:cubicBezTo>
                    <a:pt x="407" y="819"/>
                    <a:pt x="421" y="823"/>
                    <a:pt x="432" y="813"/>
                  </a:cubicBezTo>
                  <a:lnTo>
                    <a:pt x="427" y="806"/>
                  </a:lnTo>
                  <a:lnTo>
                    <a:pt x="422" y="811"/>
                  </a:lnTo>
                  <a:lnTo>
                    <a:pt x="422" y="816"/>
                  </a:lnTo>
                  <a:close/>
                  <a:moveTo>
                    <a:pt x="448" y="724"/>
                  </a:moveTo>
                  <a:cubicBezTo>
                    <a:pt x="443" y="744"/>
                    <a:pt x="440" y="763"/>
                    <a:pt x="441" y="782"/>
                  </a:cubicBezTo>
                  <a:lnTo>
                    <a:pt x="451" y="782"/>
                  </a:lnTo>
                  <a:lnTo>
                    <a:pt x="451" y="729"/>
                  </a:lnTo>
                  <a:lnTo>
                    <a:pt x="470" y="715"/>
                  </a:lnTo>
                  <a:lnTo>
                    <a:pt x="465" y="710"/>
                  </a:lnTo>
                  <a:cubicBezTo>
                    <a:pt x="461" y="716"/>
                    <a:pt x="454" y="720"/>
                    <a:pt x="448" y="724"/>
                  </a:cubicBezTo>
                  <a:close/>
                  <a:moveTo>
                    <a:pt x="508" y="784"/>
                  </a:moveTo>
                  <a:lnTo>
                    <a:pt x="489" y="787"/>
                  </a:lnTo>
                  <a:lnTo>
                    <a:pt x="489" y="796"/>
                  </a:lnTo>
                  <a:lnTo>
                    <a:pt x="460" y="796"/>
                  </a:lnTo>
                  <a:lnTo>
                    <a:pt x="456" y="787"/>
                  </a:lnTo>
                  <a:lnTo>
                    <a:pt x="451" y="787"/>
                  </a:lnTo>
                  <a:lnTo>
                    <a:pt x="451" y="806"/>
                  </a:lnTo>
                  <a:lnTo>
                    <a:pt x="470" y="806"/>
                  </a:lnTo>
                  <a:lnTo>
                    <a:pt x="475" y="816"/>
                  </a:lnTo>
                  <a:lnTo>
                    <a:pt x="489" y="801"/>
                  </a:lnTo>
                  <a:lnTo>
                    <a:pt x="489" y="796"/>
                  </a:lnTo>
                  <a:lnTo>
                    <a:pt x="508" y="796"/>
                  </a:lnTo>
                  <a:lnTo>
                    <a:pt x="518" y="780"/>
                  </a:lnTo>
                  <a:lnTo>
                    <a:pt x="515" y="777"/>
                  </a:lnTo>
                  <a:cubicBezTo>
                    <a:pt x="514" y="780"/>
                    <a:pt x="511" y="782"/>
                    <a:pt x="508" y="784"/>
                  </a:cubicBezTo>
                  <a:close/>
                  <a:moveTo>
                    <a:pt x="504" y="729"/>
                  </a:moveTo>
                  <a:lnTo>
                    <a:pt x="512" y="739"/>
                  </a:lnTo>
                  <a:lnTo>
                    <a:pt x="528" y="724"/>
                  </a:lnTo>
                  <a:lnTo>
                    <a:pt x="523" y="720"/>
                  </a:lnTo>
                  <a:cubicBezTo>
                    <a:pt x="516" y="723"/>
                    <a:pt x="511" y="730"/>
                    <a:pt x="504" y="729"/>
                  </a:cubicBezTo>
                  <a:close/>
                  <a:moveTo>
                    <a:pt x="537" y="796"/>
                  </a:moveTo>
                  <a:cubicBezTo>
                    <a:pt x="531" y="802"/>
                    <a:pt x="521" y="804"/>
                    <a:pt x="518" y="813"/>
                  </a:cubicBezTo>
                  <a:lnTo>
                    <a:pt x="521" y="816"/>
                  </a:lnTo>
                  <a:lnTo>
                    <a:pt x="547" y="784"/>
                  </a:lnTo>
                  <a:lnTo>
                    <a:pt x="542" y="777"/>
                  </a:lnTo>
                  <a:lnTo>
                    <a:pt x="537" y="777"/>
                  </a:lnTo>
                  <a:lnTo>
                    <a:pt x="537" y="796"/>
                  </a:lnTo>
                  <a:close/>
                  <a:moveTo>
                    <a:pt x="609" y="787"/>
                  </a:moveTo>
                  <a:lnTo>
                    <a:pt x="609" y="720"/>
                  </a:lnTo>
                  <a:lnTo>
                    <a:pt x="604" y="720"/>
                  </a:lnTo>
                  <a:lnTo>
                    <a:pt x="604" y="787"/>
                  </a:lnTo>
                  <a:lnTo>
                    <a:pt x="609" y="787"/>
                  </a:lnTo>
                  <a:close/>
                  <a:moveTo>
                    <a:pt x="566" y="700"/>
                  </a:moveTo>
                  <a:lnTo>
                    <a:pt x="576" y="696"/>
                  </a:lnTo>
                  <a:lnTo>
                    <a:pt x="576" y="691"/>
                  </a:lnTo>
                  <a:lnTo>
                    <a:pt x="648" y="686"/>
                  </a:lnTo>
                  <a:lnTo>
                    <a:pt x="566" y="686"/>
                  </a:lnTo>
                  <a:lnTo>
                    <a:pt x="566" y="700"/>
                  </a:lnTo>
                  <a:close/>
                  <a:moveTo>
                    <a:pt x="643" y="715"/>
                  </a:moveTo>
                  <a:lnTo>
                    <a:pt x="643" y="710"/>
                  </a:lnTo>
                  <a:lnTo>
                    <a:pt x="614" y="710"/>
                  </a:lnTo>
                  <a:lnTo>
                    <a:pt x="614" y="720"/>
                  </a:lnTo>
                  <a:lnTo>
                    <a:pt x="643" y="720"/>
                  </a:lnTo>
                  <a:lnTo>
                    <a:pt x="648" y="729"/>
                  </a:lnTo>
                  <a:lnTo>
                    <a:pt x="652" y="729"/>
                  </a:lnTo>
                  <a:cubicBezTo>
                    <a:pt x="660" y="748"/>
                    <a:pt x="656" y="770"/>
                    <a:pt x="643" y="784"/>
                  </a:cubicBezTo>
                  <a:lnTo>
                    <a:pt x="646" y="787"/>
                  </a:lnTo>
                  <a:lnTo>
                    <a:pt x="657" y="777"/>
                  </a:lnTo>
                  <a:lnTo>
                    <a:pt x="662" y="777"/>
                  </a:lnTo>
                  <a:lnTo>
                    <a:pt x="662" y="729"/>
                  </a:lnTo>
                  <a:cubicBezTo>
                    <a:pt x="654" y="727"/>
                    <a:pt x="648" y="721"/>
                    <a:pt x="643" y="715"/>
                  </a:cubicBezTo>
                  <a:close/>
                  <a:moveTo>
                    <a:pt x="675" y="700"/>
                  </a:moveTo>
                  <a:lnTo>
                    <a:pt x="672" y="704"/>
                  </a:lnTo>
                  <a:lnTo>
                    <a:pt x="688" y="720"/>
                  </a:lnTo>
                  <a:lnTo>
                    <a:pt x="691" y="717"/>
                  </a:lnTo>
                  <a:cubicBezTo>
                    <a:pt x="685" y="712"/>
                    <a:pt x="680" y="707"/>
                    <a:pt x="675" y="700"/>
                  </a:cubicBezTo>
                  <a:close/>
                  <a:moveTo>
                    <a:pt x="691" y="739"/>
                  </a:moveTo>
                  <a:lnTo>
                    <a:pt x="700" y="736"/>
                  </a:lnTo>
                  <a:lnTo>
                    <a:pt x="691" y="724"/>
                  </a:lnTo>
                  <a:lnTo>
                    <a:pt x="686" y="739"/>
                  </a:lnTo>
                  <a:lnTo>
                    <a:pt x="681" y="739"/>
                  </a:lnTo>
                  <a:lnTo>
                    <a:pt x="681" y="758"/>
                  </a:lnTo>
                  <a:lnTo>
                    <a:pt x="691" y="758"/>
                  </a:lnTo>
                  <a:lnTo>
                    <a:pt x="691" y="787"/>
                  </a:lnTo>
                  <a:lnTo>
                    <a:pt x="672" y="801"/>
                  </a:lnTo>
                  <a:lnTo>
                    <a:pt x="672" y="806"/>
                  </a:lnTo>
                  <a:lnTo>
                    <a:pt x="643" y="806"/>
                  </a:lnTo>
                  <a:lnTo>
                    <a:pt x="643" y="816"/>
                  </a:lnTo>
                  <a:cubicBezTo>
                    <a:pt x="671" y="817"/>
                    <a:pt x="693" y="792"/>
                    <a:pt x="700" y="768"/>
                  </a:cubicBezTo>
                  <a:lnTo>
                    <a:pt x="696" y="758"/>
                  </a:lnTo>
                  <a:lnTo>
                    <a:pt x="691" y="758"/>
                  </a:lnTo>
                  <a:lnTo>
                    <a:pt x="691" y="739"/>
                  </a:lnTo>
                  <a:close/>
                  <a:moveTo>
                    <a:pt x="710" y="777"/>
                  </a:moveTo>
                  <a:lnTo>
                    <a:pt x="720" y="777"/>
                  </a:lnTo>
                  <a:lnTo>
                    <a:pt x="720" y="739"/>
                  </a:lnTo>
                  <a:lnTo>
                    <a:pt x="729" y="729"/>
                  </a:lnTo>
                  <a:lnTo>
                    <a:pt x="729" y="724"/>
                  </a:lnTo>
                  <a:cubicBezTo>
                    <a:pt x="718" y="738"/>
                    <a:pt x="708" y="758"/>
                    <a:pt x="710" y="777"/>
                  </a:cubicBezTo>
                  <a:close/>
                  <a:moveTo>
                    <a:pt x="724" y="787"/>
                  </a:moveTo>
                  <a:lnTo>
                    <a:pt x="720" y="792"/>
                  </a:lnTo>
                  <a:lnTo>
                    <a:pt x="742" y="816"/>
                  </a:lnTo>
                  <a:lnTo>
                    <a:pt x="748" y="811"/>
                  </a:lnTo>
                  <a:lnTo>
                    <a:pt x="724" y="787"/>
                  </a:lnTo>
                  <a:close/>
                  <a:moveTo>
                    <a:pt x="796" y="813"/>
                  </a:moveTo>
                  <a:lnTo>
                    <a:pt x="800" y="816"/>
                  </a:lnTo>
                  <a:lnTo>
                    <a:pt x="825" y="787"/>
                  </a:lnTo>
                  <a:lnTo>
                    <a:pt x="825" y="777"/>
                  </a:lnTo>
                  <a:lnTo>
                    <a:pt x="816" y="777"/>
                  </a:lnTo>
                  <a:lnTo>
                    <a:pt x="816" y="796"/>
                  </a:lnTo>
                  <a:cubicBezTo>
                    <a:pt x="807" y="799"/>
                    <a:pt x="802" y="806"/>
                    <a:pt x="796" y="813"/>
                  </a:cubicBezTo>
                  <a:close/>
                  <a:moveTo>
                    <a:pt x="912" y="729"/>
                  </a:moveTo>
                  <a:lnTo>
                    <a:pt x="883" y="729"/>
                  </a:lnTo>
                  <a:lnTo>
                    <a:pt x="878" y="739"/>
                  </a:lnTo>
                  <a:lnTo>
                    <a:pt x="873" y="739"/>
                  </a:lnTo>
                  <a:lnTo>
                    <a:pt x="873" y="806"/>
                  </a:lnTo>
                  <a:lnTo>
                    <a:pt x="854" y="806"/>
                  </a:lnTo>
                  <a:lnTo>
                    <a:pt x="854" y="710"/>
                  </a:lnTo>
                  <a:lnTo>
                    <a:pt x="873" y="705"/>
                  </a:lnTo>
                  <a:lnTo>
                    <a:pt x="844" y="705"/>
                  </a:lnTo>
                  <a:lnTo>
                    <a:pt x="844" y="816"/>
                  </a:lnTo>
                  <a:lnTo>
                    <a:pt x="878" y="816"/>
                  </a:lnTo>
                  <a:lnTo>
                    <a:pt x="878" y="739"/>
                  </a:lnTo>
                  <a:lnTo>
                    <a:pt x="916" y="739"/>
                  </a:lnTo>
                  <a:lnTo>
                    <a:pt x="921" y="758"/>
                  </a:lnTo>
                  <a:lnTo>
                    <a:pt x="921" y="739"/>
                  </a:lnTo>
                  <a:lnTo>
                    <a:pt x="912" y="734"/>
                  </a:lnTo>
                  <a:lnTo>
                    <a:pt x="912" y="729"/>
                  </a:lnTo>
                  <a:close/>
                  <a:moveTo>
                    <a:pt x="950" y="806"/>
                  </a:moveTo>
                  <a:lnTo>
                    <a:pt x="921" y="806"/>
                  </a:lnTo>
                  <a:lnTo>
                    <a:pt x="921" y="816"/>
                  </a:lnTo>
                  <a:lnTo>
                    <a:pt x="960" y="816"/>
                  </a:lnTo>
                  <a:lnTo>
                    <a:pt x="960" y="758"/>
                  </a:lnTo>
                  <a:lnTo>
                    <a:pt x="950" y="758"/>
                  </a:lnTo>
                  <a:lnTo>
                    <a:pt x="950" y="806"/>
                  </a:lnTo>
                  <a:close/>
                  <a:moveTo>
                    <a:pt x="988" y="715"/>
                  </a:moveTo>
                  <a:lnTo>
                    <a:pt x="981" y="720"/>
                  </a:lnTo>
                  <a:lnTo>
                    <a:pt x="979" y="739"/>
                  </a:lnTo>
                  <a:lnTo>
                    <a:pt x="1008" y="739"/>
                  </a:lnTo>
                  <a:lnTo>
                    <a:pt x="1008" y="729"/>
                  </a:lnTo>
                  <a:lnTo>
                    <a:pt x="988" y="729"/>
                  </a:lnTo>
                  <a:lnTo>
                    <a:pt x="988" y="715"/>
                  </a:lnTo>
                  <a:close/>
                  <a:moveTo>
                    <a:pt x="1036" y="720"/>
                  </a:moveTo>
                  <a:lnTo>
                    <a:pt x="1017" y="720"/>
                  </a:lnTo>
                  <a:lnTo>
                    <a:pt x="1017" y="729"/>
                  </a:lnTo>
                  <a:lnTo>
                    <a:pt x="1038" y="734"/>
                  </a:lnTo>
                  <a:lnTo>
                    <a:pt x="1041" y="744"/>
                  </a:lnTo>
                  <a:lnTo>
                    <a:pt x="1027" y="748"/>
                  </a:lnTo>
                  <a:lnTo>
                    <a:pt x="1046" y="748"/>
                  </a:lnTo>
                  <a:lnTo>
                    <a:pt x="1046" y="729"/>
                  </a:lnTo>
                  <a:lnTo>
                    <a:pt x="1036" y="724"/>
                  </a:lnTo>
                  <a:lnTo>
                    <a:pt x="1036" y="720"/>
                  </a:lnTo>
                  <a:close/>
                  <a:moveTo>
                    <a:pt x="1017" y="796"/>
                  </a:moveTo>
                  <a:lnTo>
                    <a:pt x="1036" y="796"/>
                  </a:lnTo>
                  <a:lnTo>
                    <a:pt x="1041" y="787"/>
                  </a:lnTo>
                  <a:lnTo>
                    <a:pt x="1046" y="787"/>
                  </a:lnTo>
                  <a:lnTo>
                    <a:pt x="1046" y="758"/>
                  </a:lnTo>
                  <a:lnTo>
                    <a:pt x="1036" y="765"/>
                  </a:lnTo>
                  <a:lnTo>
                    <a:pt x="1041" y="772"/>
                  </a:lnTo>
                  <a:lnTo>
                    <a:pt x="1036" y="782"/>
                  </a:lnTo>
                  <a:lnTo>
                    <a:pt x="1017" y="792"/>
                  </a:lnTo>
                  <a:lnTo>
                    <a:pt x="1010" y="787"/>
                  </a:lnTo>
                  <a:lnTo>
                    <a:pt x="1008" y="768"/>
                  </a:lnTo>
                  <a:lnTo>
                    <a:pt x="1020" y="763"/>
                  </a:lnTo>
                  <a:lnTo>
                    <a:pt x="1022" y="758"/>
                  </a:lnTo>
                  <a:cubicBezTo>
                    <a:pt x="1016" y="761"/>
                    <a:pt x="1007" y="761"/>
                    <a:pt x="1003" y="768"/>
                  </a:cubicBezTo>
                  <a:lnTo>
                    <a:pt x="998" y="768"/>
                  </a:lnTo>
                  <a:lnTo>
                    <a:pt x="998" y="787"/>
                  </a:lnTo>
                  <a:lnTo>
                    <a:pt x="1008" y="792"/>
                  </a:lnTo>
                  <a:lnTo>
                    <a:pt x="998" y="801"/>
                  </a:lnTo>
                  <a:lnTo>
                    <a:pt x="998" y="806"/>
                  </a:lnTo>
                  <a:lnTo>
                    <a:pt x="979" y="806"/>
                  </a:lnTo>
                  <a:lnTo>
                    <a:pt x="979" y="758"/>
                  </a:lnTo>
                  <a:lnTo>
                    <a:pt x="969" y="758"/>
                  </a:lnTo>
                  <a:lnTo>
                    <a:pt x="969" y="806"/>
                  </a:lnTo>
                  <a:cubicBezTo>
                    <a:pt x="982" y="811"/>
                    <a:pt x="994" y="820"/>
                    <a:pt x="1008" y="820"/>
                  </a:cubicBezTo>
                  <a:lnTo>
                    <a:pt x="998" y="811"/>
                  </a:lnTo>
                  <a:lnTo>
                    <a:pt x="998" y="806"/>
                  </a:lnTo>
                  <a:lnTo>
                    <a:pt x="1017" y="806"/>
                  </a:lnTo>
                  <a:lnTo>
                    <a:pt x="1017" y="816"/>
                  </a:lnTo>
                  <a:lnTo>
                    <a:pt x="1046" y="816"/>
                  </a:lnTo>
                  <a:lnTo>
                    <a:pt x="1046" y="806"/>
                  </a:lnTo>
                  <a:lnTo>
                    <a:pt x="1017" y="806"/>
                  </a:lnTo>
                  <a:lnTo>
                    <a:pt x="1017" y="796"/>
                  </a:lnTo>
                  <a:close/>
                  <a:moveTo>
                    <a:pt x="1075" y="806"/>
                  </a:moveTo>
                  <a:lnTo>
                    <a:pt x="1065" y="816"/>
                  </a:lnTo>
                  <a:lnTo>
                    <a:pt x="1080" y="816"/>
                  </a:lnTo>
                  <a:lnTo>
                    <a:pt x="1075" y="729"/>
                  </a:lnTo>
                  <a:lnTo>
                    <a:pt x="1075" y="806"/>
                  </a:lnTo>
                  <a:close/>
                  <a:moveTo>
                    <a:pt x="1104" y="720"/>
                  </a:moveTo>
                  <a:lnTo>
                    <a:pt x="1094" y="720"/>
                  </a:lnTo>
                  <a:lnTo>
                    <a:pt x="1094" y="816"/>
                  </a:lnTo>
                  <a:lnTo>
                    <a:pt x="1113" y="816"/>
                  </a:lnTo>
                  <a:lnTo>
                    <a:pt x="1108" y="806"/>
                  </a:lnTo>
                  <a:lnTo>
                    <a:pt x="1104" y="806"/>
                  </a:lnTo>
                  <a:lnTo>
                    <a:pt x="1104" y="720"/>
                  </a:lnTo>
                  <a:close/>
                  <a:moveTo>
                    <a:pt x="1094" y="710"/>
                  </a:moveTo>
                  <a:lnTo>
                    <a:pt x="1104" y="710"/>
                  </a:lnTo>
                  <a:lnTo>
                    <a:pt x="1104" y="691"/>
                  </a:lnTo>
                  <a:lnTo>
                    <a:pt x="1132" y="686"/>
                  </a:lnTo>
                  <a:lnTo>
                    <a:pt x="1094" y="686"/>
                  </a:lnTo>
                  <a:lnTo>
                    <a:pt x="1094" y="710"/>
                  </a:lnTo>
                  <a:close/>
                  <a:moveTo>
                    <a:pt x="1142" y="9"/>
                  </a:moveTo>
                  <a:lnTo>
                    <a:pt x="1142" y="0"/>
                  </a:lnTo>
                  <a:lnTo>
                    <a:pt x="57" y="0"/>
                  </a:lnTo>
                  <a:lnTo>
                    <a:pt x="57" y="9"/>
                  </a:lnTo>
                  <a:lnTo>
                    <a:pt x="1142" y="9"/>
                  </a:lnTo>
                  <a:close/>
                  <a:moveTo>
                    <a:pt x="1152" y="736"/>
                  </a:moveTo>
                  <a:lnTo>
                    <a:pt x="1155" y="739"/>
                  </a:lnTo>
                  <a:lnTo>
                    <a:pt x="1171" y="724"/>
                  </a:lnTo>
                  <a:lnTo>
                    <a:pt x="1171" y="720"/>
                  </a:lnTo>
                  <a:lnTo>
                    <a:pt x="1190" y="720"/>
                  </a:lnTo>
                  <a:lnTo>
                    <a:pt x="1184" y="710"/>
                  </a:lnTo>
                  <a:cubicBezTo>
                    <a:pt x="1172" y="717"/>
                    <a:pt x="1163" y="728"/>
                    <a:pt x="1152" y="736"/>
                  </a:cubicBezTo>
                  <a:close/>
                  <a:moveTo>
                    <a:pt x="1200" y="806"/>
                  </a:moveTo>
                  <a:lnTo>
                    <a:pt x="1171" y="806"/>
                  </a:lnTo>
                  <a:lnTo>
                    <a:pt x="1156" y="787"/>
                  </a:lnTo>
                  <a:lnTo>
                    <a:pt x="1152" y="792"/>
                  </a:lnTo>
                  <a:lnTo>
                    <a:pt x="1156" y="796"/>
                  </a:lnTo>
                  <a:lnTo>
                    <a:pt x="1161" y="796"/>
                  </a:lnTo>
                  <a:lnTo>
                    <a:pt x="1161" y="816"/>
                  </a:lnTo>
                  <a:lnTo>
                    <a:pt x="1204" y="820"/>
                  </a:lnTo>
                  <a:cubicBezTo>
                    <a:pt x="1203" y="816"/>
                    <a:pt x="1198" y="812"/>
                    <a:pt x="1200" y="806"/>
                  </a:cubicBezTo>
                  <a:close/>
                  <a:moveTo>
                    <a:pt x="1219" y="734"/>
                  </a:moveTo>
                  <a:lnTo>
                    <a:pt x="1219" y="729"/>
                  </a:lnTo>
                  <a:lnTo>
                    <a:pt x="1200" y="729"/>
                  </a:lnTo>
                  <a:lnTo>
                    <a:pt x="1200" y="739"/>
                  </a:lnTo>
                  <a:lnTo>
                    <a:pt x="1219" y="739"/>
                  </a:lnTo>
                  <a:lnTo>
                    <a:pt x="1228" y="755"/>
                  </a:lnTo>
                  <a:cubicBezTo>
                    <a:pt x="1224" y="769"/>
                    <a:pt x="1219" y="783"/>
                    <a:pt x="1214" y="796"/>
                  </a:cubicBezTo>
                  <a:lnTo>
                    <a:pt x="1228" y="796"/>
                  </a:lnTo>
                  <a:lnTo>
                    <a:pt x="1228" y="758"/>
                  </a:lnTo>
                  <a:lnTo>
                    <a:pt x="1238" y="753"/>
                  </a:lnTo>
                  <a:lnTo>
                    <a:pt x="1219" y="734"/>
                  </a:lnTo>
                  <a:close/>
                  <a:moveTo>
                    <a:pt x="1257" y="688"/>
                  </a:moveTo>
                  <a:lnTo>
                    <a:pt x="1228" y="686"/>
                  </a:lnTo>
                  <a:lnTo>
                    <a:pt x="1221" y="715"/>
                  </a:lnTo>
                  <a:lnTo>
                    <a:pt x="1219" y="717"/>
                  </a:lnTo>
                  <a:lnTo>
                    <a:pt x="1228" y="720"/>
                  </a:lnTo>
                  <a:lnTo>
                    <a:pt x="1228" y="700"/>
                  </a:lnTo>
                  <a:lnTo>
                    <a:pt x="1238" y="696"/>
                  </a:lnTo>
                  <a:lnTo>
                    <a:pt x="1238" y="691"/>
                  </a:lnTo>
                  <a:lnTo>
                    <a:pt x="1257" y="691"/>
                  </a:lnTo>
                  <a:lnTo>
                    <a:pt x="1264" y="700"/>
                  </a:lnTo>
                  <a:lnTo>
                    <a:pt x="1267" y="697"/>
                  </a:lnTo>
                  <a:cubicBezTo>
                    <a:pt x="1263" y="695"/>
                    <a:pt x="1260" y="692"/>
                    <a:pt x="1257" y="688"/>
                  </a:cubicBezTo>
                  <a:close/>
                  <a:moveTo>
                    <a:pt x="1267" y="816"/>
                  </a:moveTo>
                  <a:lnTo>
                    <a:pt x="1267" y="806"/>
                  </a:lnTo>
                  <a:lnTo>
                    <a:pt x="1219" y="806"/>
                  </a:lnTo>
                  <a:lnTo>
                    <a:pt x="1219" y="816"/>
                  </a:lnTo>
                  <a:lnTo>
                    <a:pt x="1267" y="816"/>
                  </a:lnTo>
                  <a:close/>
                  <a:moveTo>
                    <a:pt x="1276" y="720"/>
                  </a:moveTo>
                  <a:lnTo>
                    <a:pt x="1291" y="710"/>
                  </a:lnTo>
                  <a:lnTo>
                    <a:pt x="1300" y="720"/>
                  </a:lnTo>
                  <a:lnTo>
                    <a:pt x="1305" y="686"/>
                  </a:lnTo>
                  <a:lnTo>
                    <a:pt x="1281" y="686"/>
                  </a:lnTo>
                  <a:cubicBezTo>
                    <a:pt x="1280" y="697"/>
                    <a:pt x="1279" y="708"/>
                    <a:pt x="1276" y="720"/>
                  </a:cubicBezTo>
                  <a:close/>
                  <a:moveTo>
                    <a:pt x="1310" y="724"/>
                  </a:moveTo>
                  <a:lnTo>
                    <a:pt x="1312" y="753"/>
                  </a:lnTo>
                  <a:lnTo>
                    <a:pt x="1324" y="763"/>
                  </a:lnTo>
                  <a:lnTo>
                    <a:pt x="1320" y="748"/>
                  </a:lnTo>
                  <a:lnTo>
                    <a:pt x="1315" y="748"/>
                  </a:lnTo>
                  <a:lnTo>
                    <a:pt x="1310" y="724"/>
                  </a:lnTo>
                  <a:close/>
                  <a:moveTo>
                    <a:pt x="1334" y="9"/>
                  </a:moveTo>
                  <a:lnTo>
                    <a:pt x="1334" y="0"/>
                  </a:lnTo>
                  <a:lnTo>
                    <a:pt x="1257" y="0"/>
                  </a:lnTo>
                  <a:lnTo>
                    <a:pt x="1257" y="9"/>
                  </a:lnTo>
                  <a:lnTo>
                    <a:pt x="1334" y="9"/>
                  </a:lnTo>
                  <a:close/>
                  <a:moveTo>
                    <a:pt x="1348" y="758"/>
                  </a:moveTo>
                  <a:lnTo>
                    <a:pt x="1334" y="772"/>
                  </a:lnTo>
                  <a:lnTo>
                    <a:pt x="1363" y="777"/>
                  </a:lnTo>
                  <a:lnTo>
                    <a:pt x="1363" y="796"/>
                  </a:lnTo>
                  <a:lnTo>
                    <a:pt x="1372" y="796"/>
                  </a:lnTo>
                  <a:lnTo>
                    <a:pt x="1372" y="777"/>
                  </a:lnTo>
                  <a:cubicBezTo>
                    <a:pt x="1362" y="775"/>
                    <a:pt x="1356" y="765"/>
                    <a:pt x="1348" y="758"/>
                  </a:cubicBezTo>
                  <a:close/>
                  <a:moveTo>
                    <a:pt x="1372" y="720"/>
                  </a:moveTo>
                  <a:lnTo>
                    <a:pt x="1368" y="729"/>
                  </a:lnTo>
                  <a:lnTo>
                    <a:pt x="1363" y="724"/>
                  </a:lnTo>
                  <a:lnTo>
                    <a:pt x="1363" y="720"/>
                  </a:lnTo>
                  <a:lnTo>
                    <a:pt x="1344" y="729"/>
                  </a:lnTo>
                  <a:cubicBezTo>
                    <a:pt x="1359" y="726"/>
                    <a:pt x="1367" y="745"/>
                    <a:pt x="1382" y="739"/>
                  </a:cubicBezTo>
                  <a:lnTo>
                    <a:pt x="1387" y="729"/>
                  </a:lnTo>
                  <a:lnTo>
                    <a:pt x="1398" y="739"/>
                  </a:lnTo>
                  <a:lnTo>
                    <a:pt x="1401" y="736"/>
                  </a:lnTo>
                  <a:cubicBezTo>
                    <a:pt x="1396" y="725"/>
                    <a:pt x="1385" y="716"/>
                    <a:pt x="1372" y="720"/>
                  </a:cubicBezTo>
                  <a:close/>
                  <a:moveTo>
                    <a:pt x="1392" y="806"/>
                  </a:moveTo>
                  <a:lnTo>
                    <a:pt x="1372" y="806"/>
                  </a:lnTo>
                  <a:lnTo>
                    <a:pt x="1372" y="816"/>
                  </a:lnTo>
                  <a:lnTo>
                    <a:pt x="1334" y="816"/>
                  </a:lnTo>
                  <a:lnTo>
                    <a:pt x="1334" y="806"/>
                  </a:lnTo>
                  <a:lnTo>
                    <a:pt x="1315" y="806"/>
                  </a:lnTo>
                  <a:lnTo>
                    <a:pt x="1315" y="787"/>
                  </a:lnTo>
                  <a:lnTo>
                    <a:pt x="1329" y="782"/>
                  </a:lnTo>
                  <a:lnTo>
                    <a:pt x="1305" y="787"/>
                  </a:lnTo>
                  <a:lnTo>
                    <a:pt x="1305" y="806"/>
                  </a:lnTo>
                  <a:cubicBezTo>
                    <a:pt x="1334" y="828"/>
                    <a:pt x="1377" y="823"/>
                    <a:pt x="1401" y="800"/>
                  </a:cubicBezTo>
                  <a:lnTo>
                    <a:pt x="1398" y="796"/>
                  </a:lnTo>
                  <a:lnTo>
                    <a:pt x="1392" y="801"/>
                  </a:lnTo>
                  <a:lnTo>
                    <a:pt x="1392" y="806"/>
                  </a:lnTo>
                  <a:close/>
                  <a:moveTo>
                    <a:pt x="1406" y="1123"/>
                  </a:moveTo>
                  <a:lnTo>
                    <a:pt x="1430" y="1123"/>
                  </a:lnTo>
                  <a:cubicBezTo>
                    <a:pt x="1437" y="1107"/>
                    <a:pt x="1452" y="1097"/>
                    <a:pt x="1464" y="1084"/>
                  </a:cubicBezTo>
                  <a:lnTo>
                    <a:pt x="1468" y="1084"/>
                  </a:lnTo>
                  <a:lnTo>
                    <a:pt x="1468" y="1065"/>
                  </a:lnTo>
                  <a:cubicBezTo>
                    <a:pt x="1452" y="1088"/>
                    <a:pt x="1433" y="1112"/>
                    <a:pt x="1406" y="1123"/>
                  </a:cubicBezTo>
                  <a:close/>
                  <a:moveTo>
                    <a:pt x="1463" y="47"/>
                  </a:moveTo>
                  <a:lnTo>
                    <a:pt x="1459" y="47"/>
                  </a:lnTo>
                  <a:lnTo>
                    <a:pt x="1459" y="28"/>
                  </a:lnTo>
                  <a:lnTo>
                    <a:pt x="1449" y="23"/>
                  </a:lnTo>
                  <a:lnTo>
                    <a:pt x="1449" y="19"/>
                  </a:lnTo>
                  <a:lnTo>
                    <a:pt x="1430" y="19"/>
                  </a:lnTo>
                  <a:cubicBezTo>
                    <a:pt x="1427" y="12"/>
                    <a:pt x="1420" y="7"/>
                    <a:pt x="1420" y="0"/>
                  </a:cubicBezTo>
                  <a:lnTo>
                    <a:pt x="1372" y="0"/>
                  </a:lnTo>
                  <a:lnTo>
                    <a:pt x="1372" y="9"/>
                  </a:lnTo>
                  <a:lnTo>
                    <a:pt x="1420" y="12"/>
                  </a:lnTo>
                  <a:cubicBezTo>
                    <a:pt x="1438" y="30"/>
                    <a:pt x="1455" y="48"/>
                    <a:pt x="1472" y="67"/>
                  </a:cubicBezTo>
                  <a:lnTo>
                    <a:pt x="1478" y="62"/>
                  </a:lnTo>
                  <a:lnTo>
                    <a:pt x="1463" y="47"/>
                  </a:lnTo>
                  <a:close/>
                </a:path>
              </a:pathLst>
            </a:custGeom>
            <a:solidFill>
              <a:srgbClr val="EFF9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AutoShape 11" descr="FUJI XEROX"/>
            <p:cNvSpPr>
              <a:spLocks noChangeArrowheads="1"/>
            </p:cNvSpPr>
            <p:nvPr/>
          </p:nvSpPr>
          <p:spPr bwMode="auto">
            <a:xfrm>
              <a:off x="1180" y="6319"/>
              <a:ext cx="1378" cy="44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1378"/>
                <a:gd name="T5" fmla="*/ 0 h 448"/>
                <a:gd name="T6" fmla="*/ 2700 w 1378"/>
                <a:gd name="T7" fmla="*/ 10800 h 448"/>
                <a:gd name="T8" fmla="*/ 10799 w 1378"/>
                <a:gd name="T9" fmla="*/ 5400 h 448"/>
                <a:gd name="T10" fmla="*/ 24300 w 1378"/>
                <a:gd name="T11" fmla="*/ 10800 h 448"/>
                <a:gd name="T12" fmla="*/ 18900 w 1378"/>
                <a:gd name="T13" fmla="*/ 16200 h 448"/>
                <a:gd name="T14" fmla="*/ 13500 w 1378"/>
                <a:gd name="T15" fmla="*/ 10800 h 448"/>
                <a:gd name="T16" fmla="*/ 3163 w 1378"/>
                <a:gd name="T17" fmla="*/ 3163 h 448"/>
                <a:gd name="T18" fmla="*/ 18437 w 1378"/>
                <a:gd name="T19" fmla="*/ 18437 h 448"/>
              </a:gdLst>
              <a:ahLst/>
              <a:cxnLst>
                <a:cxn ang="0">
                  <a:pos x="T4" y="T5"/>
                </a:cxn>
                <a:cxn ang="0">
                  <a:pos x="T6" y="T7"/>
                </a:cxn>
                <a:cxn ang="0">
                  <a:pos x="T8" y="T9"/>
                </a:cxn>
                <a:cxn ang="0">
                  <a:pos x="T10" y="T11"/>
                </a:cxn>
                <a:cxn ang="0">
                  <a:pos x="T12" y="T13"/>
                </a:cxn>
                <a:cxn ang="0">
                  <a:pos x="T14" y="T15"/>
                </a:cxn>
              </a:cxnLst>
              <a:rect l="T16" t="T17" r="T18" b="T19"/>
              <a:pathLst>
                <a:path w="1378" h="448">
                  <a:moveTo>
                    <a:pt x="215" y="60"/>
                  </a:moveTo>
                  <a:lnTo>
                    <a:pt x="220" y="26"/>
                  </a:lnTo>
                  <a:lnTo>
                    <a:pt x="215" y="16"/>
                  </a:lnTo>
                  <a:cubicBezTo>
                    <a:pt x="217" y="31"/>
                    <a:pt x="205" y="47"/>
                    <a:pt x="215" y="60"/>
                  </a:cubicBezTo>
                  <a:close/>
                  <a:moveTo>
                    <a:pt x="244" y="146"/>
                  </a:moveTo>
                  <a:lnTo>
                    <a:pt x="249" y="112"/>
                  </a:lnTo>
                  <a:lnTo>
                    <a:pt x="247" y="108"/>
                  </a:lnTo>
                  <a:cubicBezTo>
                    <a:pt x="240" y="119"/>
                    <a:pt x="237" y="134"/>
                    <a:pt x="244" y="146"/>
                  </a:cubicBezTo>
                  <a:close/>
                  <a:moveTo>
                    <a:pt x="268" y="9"/>
                  </a:moveTo>
                  <a:cubicBezTo>
                    <a:pt x="252" y="7"/>
                    <a:pt x="236" y="8"/>
                    <a:pt x="220" y="12"/>
                  </a:cubicBezTo>
                  <a:lnTo>
                    <a:pt x="268" y="12"/>
                  </a:lnTo>
                  <a:lnTo>
                    <a:pt x="278" y="40"/>
                  </a:lnTo>
                  <a:lnTo>
                    <a:pt x="275" y="16"/>
                  </a:lnTo>
                  <a:lnTo>
                    <a:pt x="268" y="9"/>
                  </a:lnTo>
                  <a:close/>
                  <a:moveTo>
                    <a:pt x="278" y="45"/>
                  </a:moveTo>
                  <a:cubicBezTo>
                    <a:pt x="283" y="58"/>
                    <a:pt x="284" y="73"/>
                    <a:pt x="292" y="84"/>
                  </a:cubicBezTo>
                  <a:lnTo>
                    <a:pt x="297" y="84"/>
                  </a:lnTo>
                  <a:lnTo>
                    <a:pt x="297" y="64"/>
                  </a:lnTo>
                  <a:cubicBezTo>
                    <a:pt x="285" y="65"/>
                    <a:pt x="283" y="53"/>
                    <a:pt x="278" y="45"/>
                  </a:cubicBezTo>
                  <a:close/>
                  <a:moveTo>
                    <a:pt x="302" y="60"/>
                  </a:moveTo>
                  <a:lnTo>
                    <a:pt x="307" y="26"/>
                  </a:lnTo>
                  <a:lnTo>
                    <a:pt x="297" y="26"/>
                  </a:lnTo>
                  <a:lnTo>
                    <a:pt x="302" y="60"/>
                  </a:lnTo>
                  <a:close/>
                  <a:moveTo>
                    <a:pt x="307" y="7"/>
                  </a:moveTo>
                  <a:lnTo>
                    <a:pt x="307" y="21"/>
                  </a:lnTo>
                  <a:cubicBezTo>
                    <a:pt x="319" y="9"/>
                    <a:pt x="339" y="15"/>
                    <a:pt x="355" y="12"/>
                  </a:cubicBezTo>
                  <a:lnTo>
                    <a:pt x="357" y="21"/>
                  </a:lnTo>
                  <a:lnTo>
                    <a:pt x="359" y="16"/>
                  </a:lnTo>
                  <a:lnTo>
                    <a:pt x="355" y="9"/>
                  </a:lnTo>
                  <a:cubicBezTo>
                    <a:pt x="339" y="7"/>
                    <a:pt x="323" y="7"/>
                    <a:pt x="307" y="7"/>
                  </a:cubicBezTo>
                  <a:close/>
                  <a:moveTo>
                    <a:pt x="383" y="55"/>
                  </a:moveTo>
                  <a:lnTo>
                    <a:pt x="388" y="64"/>
                  </a:lnTo>
                  <a:cubicBezTo>
                    <a:pt x="392" y="57"/>
                    <a:pt x="391" y="48"/>
                    <a:pt x="398" y="42"/>
                  </a:cubicBezTo>
                  <a:lnTo>
                    <a:pt x="393" y="36"/>
                  </a:lnTo>
                  <a:cubicBezTo>
                    <a:pt x="389" y="42"/>
                    <a:pt x="384" y="47"/>
                    <a:pt x="383" y="55"/>
                  </a:cubicBezTo>
                  <a:close/>
                  <a:moveTo>
                    <a:pt x="460" y="31"/>
                  </a:moveTo>
                  <a:lnTo>
                    <a:pt x="460" y="26"/>
                  </a:lnTo>
                  <a:lnTo>
                    <a:pt x="412" y="26"/>
                  </a:lnTo>
                  <a:lnTo>
                    <a:pt x="412" y="31"/>
                  </a:lnTo>
                  <a:lnTo>
                    <a:pt x="460" y="31"/>
                  </a:lnTo>
                  <a:close/>
                  <a:moveTo>
                    <a:pt x="473" y="36"/>
                  </a:moveTo>
                  <a:lnTo>
                    <a:pt x="470" y="39"/>
                  </a:lnTo>
                  <a:lnTo>
                    <a:pt x="489" y="60"/>
                  </a:lnTo>
                  <a:cubicBezTo>
                    <a:pt x="487" y="50"/>
                    <a:pt x="483" y="41"/>
                    <a:pt x="473" y="36"/>
                  </a:cubicBezTo>
                  <a:close/>
                  <a:moveTo>
                    <a:pt x="551" y="45"/>
                  </a:moveTo>
                  <a:lnTo>
                    <a:pt x="551" y="112"/>
                  </a:lnTo>
                  <a:lnTo>
                    <a:pt x="566" y="112"/>
                  </a:lnTo>
                  <a:lnTo>
                    <a:pt x="561" y="108"/>
                  </a:lnTo>
                  <a:lnTo>
                    <a:pt x="556" y="108"/>
                  </a:lnTo>
                  <a:lnTo>
                    <a:pt x="551" y="45"/>
                  </a:lnTo>
                  <a:close/>
                  <a:moveTo>
                    <a:pt x="635" y="40"/>
                  </a:moveTo>
                  <a:lnTo>
                    <a:pt x="633" y="26"/>
                  </a:lnTo>
                  <a:cubicBezTo>
                    <a:pt x="597" y="0"/>
                    <a:pt x="550" y="6"/>
                    <a:pt x="508" y="12"/>
                  </a:cubicBezTo>
                  <a:cubicBezTo>
                    <a:pt x="556" y="15"/>
                    <a:pt x="620" y="3"/>
                    <a:pt x="643" y="59"/>
                  </a:cubicBezTo>
                  <a:lnTo>
                    <a:pt x="640" y="45"/>
                  </a:lnTo>
                  <a:lnTo>
                    <a:pt x="635" y="40"/>
                  </a:lnTo>
                  <a:close/>
                  <a:moveTo>
                    <a:pt x="705" y="117"/>
                  </a:moveTo>
                  <a:cubicBezTo>
                    <a:pt x="715" y="114"/>
                    <a:pt x="726" y="114"/>
                    <a:pt x="734" y="106"/>
                  </a:cubicBezTo>
                  <a:lnTo>
                    <a:pt x="729" y="103"/>
                  </a:lnTo>
                  <a:cubicBezTo>
                    <a:pt x="722" y="108"/>
                    <a:pt x="713" y="113"/>
                    <a:pt x="705" y="117"/>
                  </a:cubicBezTo>
                  <a:close/>
                  <a:moveTo>
                    <a:pt x="686" y="141"/>
                  </a:moveTo>
                  <a:lnTo>
                    <a:pt x="681" y="143"/>
                  </a:lnTo>
                  <a:cubicBezTo>
                    <a:pt x="697" y="152"/>
                    <a:pt x="717" y="152"/>
                    <a:pt x="734" y="146"/>
                  </a:cubicBezTo>
                  <a:cubicBezTo>
                    <a:pt x="718" y="144"/>
                    <a:pt x="701" y="146"/>
                    <a:pt x="686" y="141"/>
                  </a:cubicBezTo>
                  <a:close/>
                  <a:moveTo>
                    <a:pt x="681" y="26"/>
                  </a:moveTo>
                  <a:lnTo>
                    <a:pt x="684" y="35"/>
                  </a:lnTo>
                  <a:lnTo>
                    <a:pt x="686" y="33"/>
                  </a:lnTo>
                  <a:cubicBezTo>
                    <a:pt x="713" y="31"/>
                    <a:pt x="749" y="25"/>
                    <a:pt x="765" y="55"/>
                  </a:cubicBezTo>
                  <a:lnTo>
                    <a:pt x="767" y="52"/>
                  </a:lnTo>
                  <a:cubicBezTo>
                    <a:pt x="752" y="17"/>
                    <a:pt x="711" y="31"/>
                    <a:pt x="681" y="26"/>
                  </a:cubicBezTo>
                  <a:close/>
                  <a:moveTo>
                    <a:pt x="743" y="141"/>
                  </a:moveTo>
                  <a:lnTo>
                    <a:pt x="758" y="136"/>
                  </a:lnTo>
                  <a:lnTo>
                    <a:pt x="763" y="127"/>
                  </a:lnTo>
                  <a:lnTo>
                    <a:pt x="760" y="122"/>
                  </a:lnTo>
                  <a:cubicBezTo>
                    <a:pt x="755" y="129"/>
                    <a:pt x="748" y="134"/>
                    <a:pt x="743" y="141"/>
                  </a:cubicBezTo>
                  <a:close/>
                  <a:moveTo>
                    <a:pt x="825" y="141"/>
                  </a:moveTo>
                  <a:lnTo>
                    <a:pt x="825" y="69"/>
                  </a:lnTo>
                  <a:lnTo>
                    <a:pt x="820" y="69"/>
                  </a:lnTo>
                  <a:lnTo>
                    <a:pt x="820" y="141"/>
                  </a:lnTo>
                  <a:lnTo>
                    <a:pt x="825" y="141"/>
                  </a:lnTo>
                  <a:close/>
                  <a:moveTo>
                    <a:pt x="892" y="35"/>
                  </a:moveTo>
                  <a:lnTo>
                    <a:pt x="892" y="26"/>
                  </a:lnTo>
                  <a:lnTo>
                    <a:pt x="787" y="26"/>
                  </a:lnTo>
                  <a:lnTo>
                    <a:pt x="787" y="35"/>
                  </a:lnTo>
                  <a:lnTo>
                    <a:pt x="892" y="35"/>
                  </a:lnTo>
                  <a:close/>
                  <a:moveTo>
                    <a:pt x="907" y="131"/>
                  </a:moveTo>
                  <a:lnTo>
                    <a:pt x="911" y="129"/>
                  </a:lnTo>
                  <a:lnTo>
                    <a:pt x="902" y="124"/>
                  </a:lnTo>
                  <a:lnTo>
                    <a:pt x="911" y="122"/>
                  </a:lnTo>
                  <a:lnTo>
                    <a:pt x="911" y="83"/>
                  </a:lnTo>
                  <a:lnTo>
                    <a:pt x="897" y="83"/>
                  </a:lnTo>
                  <a:lnTo>
                    <a:pt x="899" y="127"/>
                  </a:lnTo>
                  <a:cubicBezTo>
                    <a:pt x="902" y="129"/>
                    <a:pt x="904" y="130"/>
                    <a:pt x="907" y="131"/>
                  </a:cubicBezTo>
                  <a:close/>
                  <a:moveTo>
                    <a:pt x="926" y="141"/>
                  </a:moveTo>
                  <a:lnTo>
                    <a:pt x="921" y="143"/>
                  </a:lnTo>
                  <a:lnTo>
                    <a:pt x="940" y="151"/>
                  </a:lnTo>
                  <a:lnTo>
                    <a:pt x="950" y="146"/>
                  </a:lnTo>
                  <a:cubicBezTo>
                    <a:pt x="942" y="144"/>
                    <a:pt x="934" y="145"/>
                    <a:pt x="926" y="141"/>
                  </a:cubicBezTo>
                  <a:close/>
                  <a:moveTo>
                    <a:pt x="921" y="42"/>
                  </a:moveTo>
                  <a:lnTo>
                    <a:pt x="924" y="45"/>
                  </a:lnTo>
                  <a:cubicBezTo>
                    <a:pt x="943" y="24"/>
                    <a:pt x="974" y="33"/>
                    <a:pt x="998" y="26"/>
                  </a:cubicBezTo>
                  <a:lnTo>
                    <a:pt x="931" y="26"/>
                  </a:lnTo>
                  <a:cubicBezTo>
                    <a:pt x="928" y="32"/>
                    <a:pt x="925" y="37"/>
                    <a:pt x="921" y="42"/>
                  </a:cubicBezTo>
                  <a:close/>
                  <a:moveTo>
                    <a:pt x="1027" y="141"/>
                  </a:moveTo>
                  <a:lnTo>
                    <a:pt x="1027" y="55"/>
                  </a:lnTo>
                  <a:lnTo>
                    <a:pt x="1022" y="55"/>
                  </a:lnTo>
                  <a:lnTo>
                    <a:pt x="1022" y="141"/>
                  </a:lnTo>
                  <a:lnTo>
                    <a:pt x="1027" y="141"/>
                  </a:lnTo>
                  <a:close/>
                  <a:moveTo>
                    <a:pt x="1075" y="11"/>
                  </a:moveTo>
                  <a:lnTo>
                    <a:pt x="1075" y="7"/>
                  </a:lnTo>
                  <a:lnTo>
                    <a:pt x="1036" y="7"/>
                  </a:lnTo>
                  <a:lnTo>
                    <a:pt x="1036" y="11"/>
                  </a:lnTo>
                  <a:lnTo>
                    <a:pt x="1075" y="11"/>
                  </a:lnTo>
                  <a:close/>
                  <a:moveTo>
                    <a:pt x="1094" y="55"/>
                  </a:moveTo>
                  <a:lnTo>
                    <a:pt x="1097" y="59"/>
                  </a:lnTo>
                  <a:cubicBezTo>
                    <a:pt x="1105" y="54"/>
                    <a:pt x="1108" y="45"/>
                    <a:pt x="1108" y="35"/>
                  </a:cubicBezTo>
                  <a:cubicBezTo>
                    <a:pt x="1102" y="41"/>
                    <a:pt x="1099" y="49"/>
                    <a:pt x="1094" y="55"/>
                  </a:cubicBezTo>
                  <a:close/>
                  <a:moveTo>
                    <a:pt x="1127" y="83"/>
                  </a:moveTo>
                  <a:lnTo>
                    <a:pt x="1132" y="93"/>
                  </a:lnTo>
                  <a:lnTo>
                    <a:pt x="1132" y="69"/>
                  </a:lnTo>
                  <a:lnTo>
                    <a:pt x="1156" y="71"/>
                  </a:lnTo>
                  <a:lnTo>
                    <a:pt x="1158" y="74"/>
                  </a:lnTo>
                  <a:lnTo>
                    <a:pt x="1161" y="64"/>
                  </a:lnTo>
                  <a:lnTo>
                    <a:pt x="1137" y="67"/>
                  </a:lnTo>
                  <a:cubicBezTo>
                    <a:pt x="1132" y="71"/>
                    <a:pt x="1128" y="77"/>
                    <a:pt x="1127" y="83"/>
                  </a:cubicBezTo>
                  <a:close/>
                  <a:moveTo>
                    <a:pt x="1171" y="11"/>
                  </a:moveTo>
                  <a:cubicBezTo>
                    <a:pt x="1184" y="15"/>
                    <a:pt x="1200" y="9"/>
                    <a:pt x="1209" y="21"/>
                  </a:cubicBezTo>
                  <a:lnTo>
                    <a:pt x="1209" y="7"/>
                  </a:lnTo>
                  <a:lnTo>
                    <a:pt x="1171" y="7"/>
                  </a:lnTo>
                  <a:lnTo>
                    <a:pt x="1171" y="11"/>
                  </a:lnTo>
                  <a:close/>
                  <a:moveTo>
                    <a:pt x="1243" y="50"/>
                  </a:moveTo>
                  <a:lnTo>
                    <a:pt x="1223" y="55"/>
                  </a:lnTo>
                  <a:lnTo>
                    <a:pt x="1238" y="52"/>
                  </a:lnTo>
                  <a:cubicBezTo>
                    <a:pt x="1242" y="48"/>
                    <a:pt x="1247" y="45"/>
                    <a:pt x="1247" y="38"/>
                  </a:cubicBezTo>
                  <a:lnTo>
                    <a:pt x="1243" y="31"/>
                  </a:lnTo>
                  <a:lnTo>
                    <a:pt x="1243" y="50"/>
                  </a:lnTo>
                  <a:close/>
                  <a:moveTo>
                    <a:pt x="1219" y="11"/>
                  </a:moveTo>
                  <a:lnTo>
                    <a:pt x="1223" y="31"/>
                  </a:lnTo>
                  <a:lnTo>
                    <a:pt x="1223" y="11"/>
                  </a:lnTo>
                  <a:lnTo>
                    <a:pt x="1219" y="11"/>
                  </a:lnTo>
                  <a:close/>
                  <a:moveTo>
                    <a:pt x="1250" y="131"/>
                  </a:moveTo>
                  <a:lnTo>
                    <a:pt x="1247" y="112"/>
                  </a:lnTo>
                  <a:lnTo>
                    <a:pt x="1238" y="116"/>
                  </a:lnTo>
                  <a:cubicBezTo>
                    <a:pt x="1242" y="132"/>
                    <a:pt x="1257" y="146"/>
                    <a:pt x="1271" y="151"/>
                  </a:cubicBezTo>
                  <a:lnTo>
                    <a:pt x="1281" y="146"/>
                  </a:lnTo>
                  <a:lnTo>
                    <a:pt x="1262" y="143"/>
                  </a:lnTo>
                  <a:lnTo>
                    <a:pt x="1250" y="131"/>
                  </a:lnTo>
                  <a:close/>
                  <a:moveTo>
                    <a:pt x="1247" y="55"/>
                  </a:moveTo>
                  <a:lnTo>
                    <a:pt x="1250" y="59"/>
                  </a:lnTo>
                  <a:cubicBezTo>
                    <a:pt x="1260" y="47"/>
                    <a:pt x="1269" y="33"/>
                    <a:pt x="1286" y="31"/>
                  </a:cubicBezTo>
                  <a:cubicBezTo>
                    <a:pt x="1267" y="27"/>
                    <a:pt x="1258" y="43"/>
                    <a:pt x="1247" y="55"/>
                  </a:cubicBezTo>
                  <a:close/>
                  <a:moveTo>
                    <a:pt x="1275" y="93"/>
                  </a:moveTo>
                  <a:lnTo>
                    <a:pt x="1262" y="105"/>
                  </a:lnTo>
                  <a:lnTo>
                    <a:pt x="1283" y="122"/>
                  </a:lnTo>
                  <a:lnTo>
                    <a:pt x="1286" y="119"/>
                  </a:lnTo>
                  <a:lnTo>
                    <a:pt x="1276" y="107"/>
                  </a:lnTo>
                  <a:lnTo>
                    <a:pt x="1276" y="103"/>
                  </a:lnTo>
                  <a:lnTo>
                    <a:pt x="1295" y="98"/>
                  </a:lnTo>
                  <a:lnTo>
                    <a:pt x="1276" y="95"/>
                  </a:lnTo>
                  <a:lnTo>
                    <a:pt x="1275" y="93"/>
                  </a:lnTo>
                  <a:close/>
                  <a:moveTo>
                    <a:pt x="1300" y="151"/>
                  </a:moveTo>
                  <a:cubicBezTo>
                    <a:pt x="1316" y="152"/>
                    <a:pt x="1330" y="144"/>
                    <a:pt x="1343" y="141"/>
                  </a:cubicBezTo>
                  <a:lnTo>
                    <a:pt x="1343" y="127"/>
                  </a:lnTo>
                  <a:cubicBezTo>
                    <a:pt x="1333" y="140"/>
                    <a:pt x="1315" y="143"/>
                    <a:pt x="1300" y="151"/>
                  </a:cubicBezTo>
                  <a:close/>
                  <a:moveTo>
                    <a:pt x="1328" y="35"/>
                  </a:moveTo>
                  <a:lnTo>
                    <a:pt x="1324" y="39"/>
                  </a:lnTo>
                  <a:lnTo>
                    <a:pt x="1342" y="59"/>
                  </a:lnTo>
                  <a:lnTo>
                    <a:pt x="1353" y="50"/>
                  </a:lnTo>
                  <a:lnTo>
                    <a:pt x="1353" y="45"/>
                  </a:lnTo>
                  <a:lnTo>
                    <a:pt x="1334" y="45"/>
                  </a:lnTo>
                  <a:lnTo>
                    <a:pt x="1328" y="35"/>
                  </a:lnTo>
                  <a:close/>
                  <a:moveTo>
                    <a:pt x="1329" y="64"/>
                  </a:moveTo>
                  <a:lnTo>
                    <a:pt x="1305" y="64"/>
                  </a:lnTo>
                  <a:lnTo>
                    <a:pt x="1305" y="79"/>
                  </a:lnTo>
                  <a:cubicBezTo>
                    <a:pt x="1318" y="83"/>
                    <a:pt x="1332" y="82"/>
                    <a:pt x="1341" y="93"/>
                  </a:cubicBezTo>
                  <a:lnTo>
                    <a:pt x="1343" y="122"/>
                  </a:lnTo>
                  <a:lnTo>
                    <a:pt x="1353" y="122"/>
                  </a:lnTo>
                  <a:lnTo>
                    <a:pt x="1353" y="83"/>
                  </a:lnTo>
                  <a:lnTo>
                    <a:pt x="1334" y="83"/>
                  </a:lnTo>
                  <a:lnTo>
                    <a:pt x="1329" y="64"/>
                  </a:lnTo>
                  <a:close/>
                  <a:moveTo>
                    <a:pt x="1363" y="439"/>
                  </a:moveTo>
                  <a:lnTo>
                    <a:pt x="0" y="439"/>
                  </a:lnTo>
                  <a:lnTo>
                    <a:pt x="0" y="448"/>
                  </a:lnTo>
                  <a:lnTo>
                    <a:pt x="1348" y="446"/>
                  </a:lnTo>
                  <a:lnTo>
                    <a:pt x="1375" y="434"/>
                  </a:lnTo>
                  <a:lnTo>
                    <a:pt x="1377" y="429"/>
                  </a:lnTo>
                  <a:lnTo>
                    <a:pt x="1363" y="434"/>
                  </a:lnTo>
                  <a:lnTo>
                    <a:pt x="1363" y="439"/>
                  </a:lnTo>
                  <a:close/>
                </a:path>
              </a:pathLst>
            </a:custGeom>
            <a:solidFill>
              <a:srgbClr val="8B60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984117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B landscape contac.jpg"/>
          <p:cNvPicPr>
            <a:picLocks noChangeAspect="1"/>
          </p:cNvPicPr>
          <p:nvPr/>
        </p:nvPicPr>
        <p:blipFill>
          <a:blip r:embed="rId3"/>
          <a:stretch>
            <a:fillRect/>
          </a:stretch>
        </p:blipFill>
        <p:spPr>
          <a:xfrm>
            <a:off x="1524" y="0"/>
            <a:ext cx="990295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B landscape b.jpg"/>
          <p:cNvPicPr>
            <a:picLocks noChangeAspect="1"/>
          </p:cNvPicPr>
          <p:nvPr/>
        </p:nvPicPr>
        <p:blipFill>
          <a:blip r:embed="rId3"/>
          <a:stretch>
            <a:fillRect/>
          </a:stretch>
        </p:blipFill>
        <p:spPr>
          <a:xfrm>
            <a:off x="0" y="-375385"/>
            <a:ext cx="9902952" cy="6858000"/>
          </a:xfrm>
          <a:prstGeom prst="rect">
            <a:avLst/>
          </a:prstGeom>
        </p:spPr>
      </p:pic>
      <p:sp>
        <p:nvSpPr>
          <p:cNvPr id="7" name="TextBox 6"/>
          <p:cNvSpPr txBox="1"/>
          <p:nvPr/>
        </p:nvSpPr>
        <p:spPr>
          <a:xfrm>
            <a:off x="567280" y="2608132"/>
            <a:ext cx="7971997" cy="646331"/>
          </a:xfrm>
          <a:prstGeom prst="rect">
            <a:avLst/>
          </a:prstGeom>
          <a:noFill/>
        </p:spPr>
        <p:txBody>
          <a:bodyPr wrap="square" rtlCol="0">
            <a:spAutoFit/>
          </a:bodyPr>
          <a:lstStyle/>
          <a:p>
            <a:pPr algn="ctr"/>
            <a:r>
              <a:rPr lang="en-US" sz="3600" dirty="0" smtClean="0">
                <a:solidFill>
                  <a:srgbClr val="1A5CB9"/>
                </a:solidFill>
              </a:rPr>
              <a:t>School Orientation –Bus Presentation</a:t>
            </a:r>
            <a:endParaRPr lang="en-US" sz="3600" dirty="0">
              <a:solidFill>
                <a:srgbClr val="1A5CB9"/>
              </a:solidFill>
            </a:endParaRPr>
          </a:p>
        </p:txBody>
      </p:sp>
      <p:sp>
        <p:nvSpPr>
          <p:cNvPr id="8" name="TextBox 7"/>
          <p:cNvSpPr txBox="1"/>
          <p:nvPr/>
        </p:nvSpPr>
        <p:spPr>
          <a:xfrm>
            <a:off x="875289" y="3274782"/>
            <a:ext cx="7971997" cy="1200329"/>
          </a:xfrm>
          <a:prstGeom prst="rect">
            <a:avLst/>
          </a:prstGeom>
          <a:noFill/>
        </p:spPr>
        <p:txBody>
          <a:bodyPr wrap="square" rtlCol="0">
            <a:spAutoFit/>
          </a:bodyPr>
          <a:lstStyle/>
          <a:p>
            <a:pPr algn="ctr"/>
            <a:r>
              <a:rPr lang="en-US" sz="2400" dirty="0" smtClean="0">
                <a:solidFill>
                  <a:srgbClr val="1A5CB9"/>
                </a:solidFill>
              </a:rPr>
              <a:t>Thank you for the opportunity to meet with you today and to present to you information in relation to bus travel in the region.  Please do not hesitate to ask questions.</a:t>
            </a:r>
            <a:endParaRPr lang="en-US" sz="2400" dirty="0">
              <a:solidFill>
                <a:srgbClr val="1A5CB9"/>
              </a:solidFill>
            </a:endParaRPr>
          </a:p>
        </p:txBody>
      </p:sp>
      <p:sp>
        <p:nvSpPr>
          <p:cNvPr id="2" name="TextBox 1"/>
          <p:cNvSpPr txBox="1"/>
          <p:nvPr/>
        </p:nvSpPr>
        <p:spPr>
          <a:xfrm>
            <a:off x="462013" y="4580988"/>
            <a:ext cx="9066998" cy="1446550"/>
          </a:xfrm>
          <a:prstGeom prst="rect">
            <a:avLst/>
          </a:prstGeom>
          <a:noFill/>
        </p:spPr>
        <p:txBody>
          <a:bodyPr wrap="square" rtlCol="0">
            <a:spAutoFit/>
          </a:bodyPr>
          <a:lstStyle/>
          <a:p>
            <a:pPr algn="ctr"/>
            <a:r>
              <a:rPr lang="en-AU" sz="2200" b="1" dirty="0" smtClean="0">
                <a:solidFill>
                  <a:schemeClr val="accent3">
                    <a:lumMod val="75000"/>
                  </a:schemeClr>
                </a:solidFill>
              </a:rPr>
              <a:t>All Children wishing to travel on a Sapphire Coast Buslines bus MUST complete a Rural and Regional online application and return it to the school as soon as possible.  You can complete these online applications from </a:t>
            </a:r>
          </a:p>
          <a:p>
            <a:pPr algn="ctr"/>
            <a:r>
              <a:rPr lang="en-AU" sz="2200" b="1" dirty="0" smtClean="0">
                <a:solidFill>
                  <a:schemeClr val="accent3">
                    <a:lumMod val="75000"/>
                  </a:schemeClr>
                </a:solidFill>
              </a:rPr>
              <a:t>Term 4, 2016 for travel in 2017.</a:t>
            </a:r>
            <a:endParaRPr lang="en-AU" sz="2200" b="1" dirty="0">
              <a:solidFill>
                <a:schemeClr val="accent3">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5289" y="246411"/>
            <a:ext cx="7971997" cy="461665"/>
          </a:xfrm>
          <a:prstGeom prst="rect">
            <a:avLst/>
          </a:prstGeom>
          <a:noFill/>
        </p:spPr>
        <p:txBody>
          <a:bodyPr wrap="square" rtlCol="0">
            <a:spAutoFit/>
          </a:bodyPr>
          <a:lstStyle/>
          <a:p>
            <a:r>
              <a:rPr lang="en-US" sz="2400" dirty="0" smtClean="0">
                <a:solidFill>
                  <a:srgbClr val="1A5CB9"/>
                </a:solidFill>
              </a:rPr>
              <a:t>Who is eligible for free travel?</a:t>
            </a:r>
            <a:endParaRPr lang="en-US" sz="2400" dirty="0">
              <a:solidFill>
                <a:srgbClr val="1A5CB9"/>
              </a:solidFill>
            </a:endParaRPr>
          </a:p>
        </p:txBody>
      </p:sp>
      <p:sp>
        <p:nvSpPr>
          <p:cNvPr id="8" name="TextBox 7"/>
          <p:cNvSpPr txBox="1"/>
          <p:nvPr/>
        </p:nvSpPr>
        <p:spPr>
          <a:xfrm>
            <a:off x="765401" y="812209"/>
            <a:ext cx="8811735" cy="4893647"/>
          </a:xfrm>
          <a:prstGeom prst="rect">
            <a:avLst/>
          </a:prstGeom>
          <a:noFill/>
        </p:spPr>
        <p:txBody>
          <a:bodyPr wrap="square" rtlCol="0">
            <a:spAutoFit/>
          </a:bodyPr>
          <a:lstStyle/>
          <a:p>
            <a:pPr marL="342900" indent="-342900">
              <a:buFont typeface="Wingdings" pitchFamily="2" charset="2"/>
              <a:buChar char="ü"/>
            </a:pPr>
            <a:r>
              <a:rPr lang="en-US" sz="2400" dirty="0" smtClean="0">
                <a:solidFill>
                  <a:srgbClr val="1A5CB9"/>
                </a:solidFill>
              </a:rPr>
              <a:t>All Children in Kindergarten – Year 2 are eligible for School </a:t>
            </a:r>
            <a:r>
              <a:rPr lang="en-US" sz="2400" dirty="0">
                <a:solidFill>
                  <a:srgbClr val="1A5CB9"/>
                </a:solidFill>
              </a:rPr>
              <a:t>F</a:t>
            </a:r>
            <a:r>
              <a:rPr lang="en-US" sz="2400" dirty="0" smtClean="0">
                <a:solidFill>
                  <a:srgbClr val="1A5CB9"/>
                </a:solidFill>
              </a:rPr>
              <a:t>ree Bus </a:t>
            </a:r>
            <a:r>
              <a:rPr lang="en-US" sz="2400" dirty="0">
                <a:solidFill>
                  <a:srgbClr val="1A5CB9"/>
                </a:solidFill>
              </a:rPr>
              <a:t>T</a:t>
            </a:r>
            <a:r>
              <a:rPr lang="en-US" sz="2400" dirty="0" smtClean="0">
                <a:solidFill>
                  <a:srgbClr val="1A5CB9"/>
                </a:solidFill>
              </a:rPr>
              <a:t>ravel no matter how close to the school they live. An online application is required to be completed</a:t>
            </a:r>
            <a:r>
              <a:rPr lang="en-US" sz="2000" dirty="0" smtClean="0">
                <a:solidFill>
                  <a:srgbClr val="1A5CB9"/>
                </a:solidFill>
              </a:rPr>
              <a:t>.</a:t>
            </a:r>
          </a:p>
          <a:p>
            <a:pPr marL="342900" indent="-342900">
              <a:buFont typeface="Wingdings" pitchFamily="2" charset="2"/>
              <a:buChar char="ü"/>
            </a:pPr>
            <a:r>
              <a:rPr lang="en-US" sz="2400" dirty="0" smtClean="0">
                <a:solidFill>
                  <a:srgbClr val="1A5CB9"/>
                </a:solidFill>
              </a:rPr>
              <a:t>Children in Year 3 – Year 12 are also eligible for school free bus travel assuming the following guidelines:</a:t>
            </a:r>
          </a:p>
          <a:p>
            <a:pPr marL="800100" lvl="1" indent="-342900">
              <a:buFont typeface="Wingdings" pitchFamily="2" charset="2"/>
              <a:buChar char="ü"/>
            </a:pPr>
            <a:r>
              <a:rPr lang="en-US" sz="2400" dirty="0" smtClean="0">
                <a:solidFill>
                  <a:schemeClr val="accent6">
                    <a:lumMod val="75000"/>
                  </a:schemeClr>
                </a:solidFill>
              </a:rPr>
              <a:t>Year 3 – Year 6: you must live outside a radial distance of 1.6 km from the school or 2.3km walking distance</a:t>
            </a:r>
          </a:p>
          <a:p>
            <a:pPr marL="800100" lvl="1" indent="-342900">
              <a:buFont typeface="Wingdings" pitchFamily="2" charset="2"/>
              <a:buChar char="ü"/>
            </a:pPr>
            <a:r>
              <a:rPr lang="en-US" sz="2400" dirty="0" smtClean="0">
                <a:solidFill>
                  <a:srgbClr val="00B050"/>
                </a:solidFill>
              </a:rPr>
              <a:t>Year 7 – Year 12: you must live outside a radial distance of 2.0 km from the school or 2.9km walking distance</a:t>
            </a:r>
          </a:p>
          <a:p>
            <a:pPr marL="800100" lvl="1" indent="-342900">
              <a:buFont typeface="Wingdings" pitchFamily="2" charset="2"/>
              <a:buChar char="ü"/>
            </a:pPr>
            <a:r>
              <a:rPr lang="en-US" sz="2400" dirty="0" smtClean="0">
                <a:solidFill>
                  <a:srgbClr val="7030A0"/>
                </a:solidFill>
              </a:rPr>
              <a:t>Children within these distances may still be eligible to apply on safety or medical grounds.</a:t>
            </a:r>
          </a:p>
          <a:p>
            <a:pPr marL="800100" lvl="1" indent="-342900">
              <a:buFont typeface="Wingdings" pitchFamily="2" charset="2"/>
              <a:buChar char="ü"/>
            </a:pPr>
            <a:r>
              <a:rPr lang="en-US" sz="2400" dirty="0" smtClean="0">
                <a:solidFill>
                  <a:srgbClr val="1A5CB9"/>
                </a:solidFill>
              </a:rPr>
              <a:t>If your child requires travel to different parental addresses you must compete two online application forms.</a:t>
            </a:r>
          </a:p>
        </p:txBody>
      </p:sp>
      <p:pic>
        <p:nvPicPr>
          <p:cNvPr id="6" name="Picture 5" descr="SCB landscape footer.jpg"/>
          <p:cNvPicPr>
            <a:picLocks noChangeAspect="1"/>
          </p:cNvPicPr>
          <p:nvPr/>
        </p:nvPicPr>
        <p:blipFill>
          <a:blip r:embed="rId3"/>
          <a:stretch>
            <a:fillRect/>
          </a:stretch>
        </p:blipFill>
        <p:spPr>
          <a:xfrm>
            <a:off x="1524" y="5705856"/>
            <a:ext cx="9902952" cy="11521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8148" y="159783"/>
            <a:ext cx="7971997" cy="1200329"/>
          </a:xfrm>
          <a:prstGeom prst="rect">
            <a:avLst/>
          </a:prstGeom>
          <a:noFill/>
        </p:spPr>
        <p:txBody>
          <a:bodyPr wrap="square" rtlCol="0">
            <a:spAutoFit/>
          </a:bodyPr>
          <a:lstStyle/>
          <a:p>
            <a:r>
              <a:rPr lang="en-US" sz="3600" dirty="0" smtClean="0">
                <a:solidFill>
                  <a:srgbClr val="1A5CB9"/>
                </a:solidFill>
              </a:rPr>
              <a:t>When Do you need to complete and online application  form?</a:t>
            </a:r>
            <a:endParaRPr lang="en-US" sz="3600" dirty="0">
              <a:solidFill>
                <a:srgbClr val="1A5CB9"/>
              </a:solidFill>
            </a:endParaRPr>
          </a:p>
        </p:txBody>
      </p:sp>
      <p:sp>
        <p:nvSpPr>
          <p:cNvPr id="8" name="TextBox 7"/>
          <p:cNvSpPr txBox="1"/>
          <p:nvPr/>
        </p:nvSpPr>
        <p:spPr>
          <a:xfrm>
            <a:off x="544020" y="1491915"/>
            <a:ext cx="6357293" cy="3785652"/>
          </a:xfrm>
          <a:prstGeom prst="rect">
            <a:avLst/>
          </a:prstGeom>
          <a:noFill/>
        </p:spPr>
        <p:txBody>
          <a:bodyPr wrap="square" rtlCol="0">
            <a:spAutoFit/>
          </a:bodyPr>
          <a:lstStyle/>
          <a:p>
            <a:pPr marL="342900" indent="-342900">
              <a:buFont typeface="Wingdings" pitchFamily="2" charset="2"/>
              <a:buChar char="ü"/>
            </a:pPr>
            <a:r>
              <a:rPr lang="en-US" sz="2400" dirty="0" smtClean="0">
                <a:solidFill>
                  <a:srgbClr val="1A5CB9"/>
                </a:solidFill>
              </a:rPr>
              <a:t>You must also complete a new online application if the following applies to your child:</a:t>
            </a:r>
          </a:p>
          <a:p>
            <a:pPr marL="800100" lvl="1" indent="-342900">
              <a:buFont typeface="Wingdings" pitchFamily="2" charset="2"/>
              <a:buChar char="ü"/>
            </a:pPr>
            <a:r>
              <a:rPr lang="en-US" sz="2400" dirty="0" smtClean="0">
                <a:solidFill>
                  <a:srgbClr val="1A5CB9"/>
                </a:solidFill>
              </a:rPr>
              <a:t>Starting at school (Kindergarten)</a:t>
            </a:r>
          </a:p>
          <a:p>
            <a:pPr marL="800100" lvl="1" indent="-342900">
              <a:buFont typeface="Wingdings" pitchFamily="2" charset="2"/>
              <a:buChar char="ü"/>
            </a:pPr>
            <a:r>
              <a:rPr lang="en-US" sz="2400" dirty="0" smtClean="0">
                <a:solidFill>
                  <a:srgbClr val="7030A0"/>
                </a:solidFill>
              </a:rPr>
              <a:t>Moving schools</a:t>
            </a:r>
          </a:p>
          <a:p>
            <a:pPr marL="800100" lvl="1" indent="-342900">
              <a:buFont typeface="Wingdings" pitchFamily="2" charset="2"/>
              <a:buChar char="ü"/>
            </a:pPr>
            <a:r>
              <a:rPr lang="en-US" sz="2400" dirty="0">
                <a:solidFill>
                  <a:srgbClr val="00B050"/>
                </a:solidFill>
              </a:rPr>
              <a:t>M</a:t>
            </a:r>
            <a:r>
              <a:rPr lang="en-US" sz="2400" dirty="0" smtClean="0">
                <a:solidFill>
                  <a:srgbClr val="00B050"/>
                </a:solidFill>
              </a:rPr>
              <a:t>oving address</a:t>
            </a:r>
          </a:p>
          <a:p>
            <a:pPr marL="800100" lvl="1" indent="-342900">
              <a:buFont typeface="Wingdings" pitchFamily="2" charset="2"/>
              <a:buChar char="ü"/>
            </a:pPr>
            <a:r>
              <a:rPr lang="en-US" sz="2400" dirty="0" smtClean="0">
                <a:solidFill>
                  <a:srgbClr val="FF0000"/>
                </a:solidFill>
              </a:rPr>
              <a:t>Progressing  from Year 2 into Year 3 or from Year 6 into Year 7 (even if it is at the same school).</a:t>
            </a:r>
          </a:p>
          <a:p>
            <a:endParaRPr lang="en-US" sz="2400" dirty="0" smtClean="0">
              <a:solidFill>
                <a:srgbClr val="1A5CB9"/>
              </a:solidFill>
            </a:endParaRPr>
          </a:p>
        </p:txBody>
      </p:sp>
      <p:pic>
        <p:nvPicPr>
          <p:cNvPr id="6" name="Picture 5" descr="SCB landscape footer.jpg"/>
          <p:cNvPicPr>
            <a:picLocks noChangeAspect="1"/>
          </p:cNvPicPr>
          <p:nvPr/>
        </p:nvPicPr>
        <p:blipFill>
          <a:blip r:embed="rId3"/>
          <a:stretch>
            <a:fillRect/>
          </a:stretch>
        </p:blipFill>
        <p:spPr>
          <a:xfrm>
            <a:off x="1524" y="6237171"/>
            <a:ext cx="9902952" cy="620828"/>
          </a:xfrm>
          <a:prstGeom prst="rect">
            <a:avLst/>
          </a:prstGeom>
        </p:spPr>
      </p:pic>
    </p:spTree>
    <p:extLst>
      <p:ext uri="{BB962C8B-B14F-4D97-AF65-F5344CB8AC3E}">
        <p14:creationId xmlns:p14="http://schemas.microsoft.com/office/powerpoint/2010/main" val="3506777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15503"/>
            <a:ext cx="6069128" cy="933651"/>
          </a:xfrm>
        </p:spPr>
        <p:txBody>
          <a:bodyPr>
            <a:normAutofit/>
          </a:bodyPr>
          <a:lstStyle/>
          <a:p>
            <a:r>
              <a:rPr lang="en-AU" sz="2800" dirty="0" smtClean="0"/>
              <a:t>How to apply for student travel online?</a:t>
            </a:r>
            <a:endParaRPr lang="en-AU" sz="2800" dirty="0"/>
          </a:p>
        </p:txBody>
      </p:sp>
      <p:sp>
        <p:nvSpPr>
          <p:cNvPr id="3" name="Content Placeholder 2"/>
          <p:cNvSpPr>
            <a:spLocks noGrp="1"/>
          </p:cNvSpPr>
          <p:nvPr>
            <p:ph idx="1"/>
          </p:nvPr>
        </p:nvSpPr>
        <p:spPr>
          <a:xfrm>
            <a:off x="418298" y="972152"/>
            <a:ext cx="8915400" cy="5101389"/>
          </a:xfrm>
        </p:spPr>
        <p:txBody>
          <a:bodyPr>
            <a:normAutofit fontScale="92500"/>
          </a:bodyPr>
          <a:lstStyle/>
          <a:p>
            <a:r>
              <a:rPr lang="en-AU" sz="2400" dirty="0" smtClean="0"/>
              <a:t>Access the Transport for NSW website</a:t>
            </a:r>
          </a:p>
          <a:p>
            <a:r>
              <a:rPr lang="en-AU" sz="2400" dirty="0" smtClean="0"/>
              <a:t>School Students Transport Scheme tab </a:t>
            </a:r>
            <a:r>
              <a:rPr lang="en-AU" sz="1600" dirty="0" smtClean="0"/>
              <a:t>(bottom right hand side)</a:t>
            </a:r>
            <a:endParaRPr lang="en-AU" sz="2400" dirty="0" smtClean="0"/>
          </a:p>
          <a:p>
            <a:r>
              <a:rPr lang="en-AU" sz="2400" dirty="0" smtClean="0"/>
              <a:t>SSTS for students, parents and guardians</a:t>
            </a:r>
          </a:p>
          <a:p>
            <a:r>
              <a:rPr lang="en-AU" sz="2400" dirty="0" smtClean="0"/>
              <a:t>Rural &amp; Regional applications online</a:t>
            </a:r>
          </a:p>
          <a:p>
            <a:r>
              <a:rPr lang="en-AU" sz="2400" dirty="0" smtClean="0"/>
              <a:t>Add your details</a:t>
            </a:r>
          </a:p>
          <a:p>
            <a:r>
              <a:rPr lang="en-AU" sz="2400" dirty="0" smtClean="0"/>
              <a:t>Remember to print, sign and return this application to your school for verification (THIS IS CRITICAL FOR YOUR APPLICATION TO PROGRESS)</a:t>
            </a:r>
          </a:p>
          <a:p>
            <a:r>
              <a:rPr lang="en-AU" sz="2400" dirty="0" smtClean="0"/>
              <a:t>The school will then forward for your application to the Ministry</a:t>
            </a:r>
          </a:p>
          <a:p>
            <a:r>
              <a:rPr lang="en-AU" sz="2400" dirty="0" smtClean="0"/>
              <a:t>Once approved, a bus pass will be printed and distributed by Sapphire Coast </a:t>
            </a:r>
            <a:r>
              <a:rPr lang="en-AU" sz="2400" dirty="0" err="1" smtClean="0"/>
              <a:t>Buslines</a:t>
            </a:r>
            <a:r>
              <a:rPr lang="en-AU" sz="2400" smtClean="0"/>
              <a:t> </a:t>
            </a:r>
            <a:endParaRPr lang="en-AU" sz="2400" dirty="0" smtClean="0"/>
          </a:p>
          <a:p>
            <a:r>
              <a:rPr lang="en-AU" sz="2400" dirty="0" smtClean="0"/>
              <a:t>If you are unable to access the web or have difficulty in completing this online application please contact </a:t>
            </a:r>
            <a:r>
              <a:rPr lang="en-AU" sz="3000" dirty="0" smtClean="0"/>
              <a:t>Transport for NSW on 131500</a:t>
            </a:r>
          </a:p>
        </p:txBody>
      </p:sp>
      <p:pic>
        <p:nvPicPr>
          <p:cNvPr id="4" name="Picture 3" descr="SCB landscape footer.jpg"/>
          <p:cNvPicPr>
            <a:picLocks noChangeAspect="1"/>
          </p:cNvPicPr>
          <p:nvPr/>
        </p:nvPicPr>
        <p:blipFill>
          <a:blip r:embed="rId2"/>
          <a:stretch>
            <a:fillRect/>
          </a:stretch>
        </p:blipFill>
        <p:spPr>
          <a:xfrm>
            <a:off x="1524" y="5705856"/>
            <a:ext cx="9902952" cy="1152144"/>
          </a:xfrm>
          <a:prstGeom prst="rect">
            <a:avLst/>
          </a:prstGeom>
        </p:spPr>
      </p:pic>
    </p:spTree>
    <p:extLst>
      <p:ext uri="{BB962C8B-B14F-4D97-AF65-F5344CB8AC3E}">
        <p14:creationId xmlns:p14="http://schemas.microsoft.com/office/powerpoint/2010/main" val="1455436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5289" y="246411"/>
            <a:ext cx="8788475" cy="646331"/>
          </a:xfrm>
          <a:prstGeom prst="rect">
            <a:avLst/>
          </a:prstGeom>
          <a:noFill/>
        </p:spPr>
        <p:txBody>
          <a:bodyPr wrap="square" rtlCol="0">
            <a:spAutoFit/>
          </a:bodyPr>
          <a:lstStyle/>
          <a:p>
            <a:r>
              <a:rPr lang="en-US" sz="3600" dirty="0" smtClean="0">
                <a:solidFill>
                  <a:srgbClr val="1A5CB9"/>
                </a:solidFill>
              </a:rPr>
              <a:t>How will I know which bus my child catches</a:t>
            </a:r>
            <a:endParaRPr lang="en-US" sz="3600" dirty="0">
              <a:solidFill>
                <a:srgbClr val="1A5CB9"/>
              </a:solidFill>
            </a:endParaRPr>
          </a:p>
        </p:txBody>
      </p:sp>
      <p:pic>
        <p:nvPicPr>
          <p:cNvPr id="6" name="Picture 5" descr="SCB landscape footer.jpg"/>
          <p:cNvPicPr>
            <a:picLocks noChangeAspect="1"/>
          </p:cNvPicPr>
          <p:nvPr/>
        </p:nvPicPr>
        <p:blipFill>
          <a:blip r:embed="rId3"/>
          <a:stretch>
            <a:fillRect/>
          </a:stretch>
        </p:blipFill>
        <p:spPr>
          <a:xfrm>
            <a:off x="1524" y="5705856"/>
            <a:ext cx="9902952" cy="1152144"/>
          </a:xfrm>
          <a:prstGeom prst="rect">
            <a:avLst/>
          </a:prstGeom>
        </p:spPr>
      </p:pic>
      <p:sp>
        <p:nvSpPr>
          <p:cNvPr id="9" name="TextBox 8"/>
          <p:cNvSpPr txBox="1"/>
          <p:nvPr/>
        </p:nvSpPr>
        <p:spPr>
          <a:xfrm>
            <a:off x="765402" y="1029330"/>
            <a:ext cx="8503726" cy="4524315"/>
          </a:xfrm>
          <a:prstGeom prst="rect">
            <a:avLst/>
          </a:prstGeom>
          <a:noFill/>
        </p:spPr>
        <p:txBody>
          <a:bodyPr wrap="square" rtlCol="0">
            <a:spAutoFit/>
          </a:bodyPr>
          <a:lstStyle/>
          <a:p>
            <a:pPr marL="342900" indent="-342900">
              <a:buFont typeface="Wingdings" pitchFamily="2" charset="2"/>
              <a:buChar char="ü"/>
            </a:pPr>
            <a:r>
              <a:rPr lang="en-US" sz="2400" dirty="0" smtClean="0">
                <a:solidFill>
                  <a:srgbClr val="1A5CB9"/>
                </a:solidFill>
              </a:rPr>
              <a:t>Call our office for bus times and bus numbers on </a:t>
            </a:r>
            <a:r>
              <a:rPr lang="en-US" sz="2400" dirty="0" smtClean="0">
                <a:solidFill>
                  <a:srgbClr val="FF0000"/>
                </a:solidFill>
              </a:rPr>
              <a:t>64 95 6452</a:t>
            </a:r>
            <a:r>
              <a:rPr lang="en-US" sz="2400" dirty="0" smtClean="0">
                <a:solidFill>
                  <a:srgbClr val="1A5CB9"/>
                </a:solidFill>
              </a:rPr>
              <a:t>.</a:t>
            </a:r>
          </a:p>
          <a:p>
            <a:pPr marL="342900" indent="-342900">
              <a:buFont typeface="Wingdings" pitchFamily="2" charset="2"/>
              <a:buChar char="ü"/>
            </a:pPr>
            <a:r>
              <a:rPr lang="en-US" sz="2400" dirty="0" smtClean="0">
                <a:solidFill>
                  <a:srgbClr val="1A5CB9"/>
                </a:solidFill>
              </a:rPr>
              <a:t>The Bus number your child catches in the morning, will be printed on their pass.</a:t>
            </a:r>
          </a:p>
          <a:p>
            <a:pPr marL="342900" indent="-342900">
              <a:buFont typeface="Wingdings" pitchFamily="2" charset="2"/>
              <a:buChar char="ü"/>
            </a:pPr>
            <a:r>
              <a:rPr lang="en-US" sz="2400" dirty="0" smtClean="0">
                <a:solidFill>
                  <a:srgbClr val="1A5CB9"/>
                </a:solidFill>
              </a:rPr>
              <a:t>There is also some information in relation to bus travel on our website: </a:t>
            </a:r>
            <a:r>
              <a:rPr lang="en-US" sz="2400" dirty="0" smtClean="0">
                <a:solidFill>
                  <a:srgbClr val="1A5CB9"/>
                </a:solidFill>
                <a:hlinkClick r:id="rId4"/>
              </a:rPr>
              <a:t>www.scbuslines.com.au</a:t>
            </a:r>
            <a:endParaRPr lang="en-US" sz="2400" dirty="0" smtClean="0">
              <a:solidFill>
                <a:srgbClr val="1A5CB9"/>
              </a:solidFill>
            </a:endParaRPr>
          </a:p>
          <a:p>
            <a:pPr marL="342900" indent="-342900">
              <a:buFont typeface="Wingdings" pitchFamily="2" charset="2"/>
              <a:buChar char="ü"/>
            </a:pPr>
            <a:r>
              <a:rPr lang="en-US" sz="2400" dirty="0" smtClean="0">
                <a:solidFill>
                  <a:srgbClr val="1A5CB9"/>
                </a:solidFill>
              </a:rPr>
              <a:t>The pass looks like this:</a:t>
            </a:r>
          </a:p>
          <a:p>
            <a:pPr marL="342900" indent="-342900">
              <a:buFont typeface="Wingdings" pitchFamily="2" charset="2"/>
              <a:buChar char="ü"/>
            </a:pPr>
            <a:endParaRPr lang="en-US" sz="2400" dirty="0" smtClean="0">
              <a:solidFill>
                <a:srgbClr val="1A5CB9"/>
              </a:solidFill>
            </a:endParaRPr>
          </a:p>
          <a:p>
            <a:pPr marL="342900" indent="-342900">
              <a:buFont typeface="Wingdings" pitchFamily="2" charset="2"/>
              <a:buChar char="ü"/>
            </a:pPr>
            <a:endParaRPr lang="en-US" sz="2400" dirty="0">
              <a:solidFill>
                <a:srgbClr val="1A5CB9"/>
              </a:solidFill>
            </a:endParaRPr>
          </a:p>
          <a:p>
            <a:pPr marL="342900" indent="-342900">
              <a:buFont typeface="Wingdings" pitchFamily="2" charset="2"/>
              <a:buChar char="ü"/>
            </a:pPr>
            <a:endParaRPr lang="en-US" sz="2400" dirty="0" smtClean="0">
              <a:solidFill>
                <a:srgbClr val="1A5CB9"/>
              </a:solidFill>
            </a:endParaRPr>
          </a:p>
          <a:p>
            <a:pPr marL="342900" indent="-342900">
              <a:buFont typeface="Wingdings" pitchFamily="2" charset="2"/>
              <a:buChar char="ü"/>
            </a:pPr>
            <a:endParaRPr lang="en-US" sz="2400" dirty="0">
              <a:solidFill>
                <a:srgbClr val="1A5CB9"/>
              </a:solidFill>
            </a:endParaRPr>
          </a:p>
          <a:p>
            <a:pPr marL="342900" indent="-342900">
              <a:buFont typeface="Wingdings" pitchFamily="2" charset="2"/>
              <a:buChar char="ü"/>
            </a:pPr>
            <a:endParaRPr lang="en-US" sz="2400" dirty="0">
              <a:solidFill>
                <a:srgbClr val="1A5CB9"/>
              </a:solidFill>
            </a:endParaRPr>
          </a:p>
          <a:p>
            <a:endParaRPr lang="en-US" sz="2400" dirty="0" smtClean="0">
              <a:solidFill>
                <a:srgbClr val="1A5CB9"/>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321" y="3522846"/>
            <a:ext cx="3334068" cy="170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777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5289" y="246411"/>
            <a:ext cx="8788475" cy="646331"/>
          </a:xfrm>
          <a:prstGeom prst="rect">
            <a:avLst/>
          </a:prstGeom>
          <a:noFill/>
        </p:spPr>
        <p:txBody>
          <a:bodyPr wrap="square" rtlCol="0">
            <a:spAutoFit/>
          </a:bodyPr>
          <a:lstStyle/>
          <a:p>
            <a:pPr algn="ctr"/>
            <a:r>
              <a:rPr lang="en-US" sz="3600" dirty="0" smtClean="0">
                <a:solidFill>
                  <a:srgbClr val="1A5CB9"/>
                </a:solidFill>
              </a:rPr>
              <a:t>Behavior on Buses</a:t>
            </a:r>
            <a:endParaRPr lang="en-US" sz="3600" dirty="0">
              <a:solidFill>
                <a:srgbClr val="1A5CB9"/>
              </a:solidFill>
            </a:endParaRPr>
          </a:p>
        </p:txBody>
      </p:sp>
      <p:pic>
        <p:nvPicPr>
          <p:cNvPr id="6" name="Picture 5" descr="SCB landscape footer.jpg"/>
          <p:cNvPicPr>
            <a:picLocks noChangeAspect="1"/>
          </p:cNvPicPr>
          <p:nvPr/>
        </p:nvPicPr>
        <p:blipFill>
          <a:blip r:embed="rId3"/>
          <a:stretch>
            <a:fillRect/>
          </a:stretch>
        </p:blipFill>
        <p:spPr>
          <a:xfrm>
            <a:off x="1524" y="5705856"/>
            <a:ext cx="9902952" cy="1152144"/>
          </a:xfrm>
          <a:prstGeom prst="rect">
            <a:avLst/>
          </a:prstGeom>
        </p:spPr>
      </p:pic>
      <p:sp>
        <p:nvSpPr>
          <p:cNvPr id="9" name="TextBox 8"/>
          <p:cNvSpPr txBox="1"/>
          <p:nvPr/>
        </p:nvSpPr>
        <p:spPr>
          <a:xfrm>
            <a:off x="765402" y="1029330"/>
            <a:ext cx="8503726" cy="5324535"/>
          </a:xfrm>
          <a:prstGeom prst="rect">
            <a:avLst/>
          </a:prstGeom>
          <a:noFill/>
        </p:spPr>
        <p:txBody>
          <a:bodyPr wrap="square" rtlCol="0">
            <a:spAutoFit/>
          </a:bodyPr>
          <a:lstStyle/>
          <a:p>
            <a:pPr marL="342900" indent="-342900">
              <a:buFont typeface="Wingdings" pitchFamily="2" charset="2"/>
              <a:buChar char="ü"/>
            </a:pPr>
            <a:r>
              <a:rPr lang="en-US" sz="2000" dirty="0" smtClean="0">
                <a:solidFill>
                  <a:srgbClr val="1A5CB9"/>
                </a:solidFill>
              </a:rPr>
              <a:t>We do not tolerate bullying on our school buses.</a:t>
            </a:r>
          </a:p>
          <a:p>
            <a:endParaRPr lang="en-US" sz="2000" dirty="0" smtClean="0">
              <a:solidFill>
                <a:srgbClr val="1A5CB9"/>
              </a:solidFill>
            </a:endParaRPr>
          </a:p>
          <a:p>
            <a:pPr marL="342900" indent="-342900">
              <a:buFont typeface="Wingdings" pitchFamily="2" charset="2"/>
              <a:buChar char="ü"/>
            </a:pPr>
            <a:r>
              <a:rPr lang="en-US" sz="2000" dirty="0" smtClean="0">
                <a:solidFill>
                  <a:srgbClr val="1A5CB9"/>
                </a:solidFill>
              </a:rPr>
              <a:t>If your child is having any trouble on the bus please report it to driver straight away, please also feel free to call the office to discuss your concerns.</a:t>
            </a:r>
          </a:p>
          <a:p>
            <a:endParaRPr lang="en-US" sz="2000" dirty="0" smtClean="0">
              <a:solidFill>
                <a:srgbClr val="1A5CB9"/>
              </a:solidFill>
            </a:endParaRPr>
          </a:p>
          <a:p>
            <a:pPr marL="342900" indent="-342900">
              <a:buFont typeface="Wingdings" pitchFamily="2" charset="2"/>
              <a:buChar char="ü"/>
            </a:pPr>
            <a:r>
              <a:rPr lang="en-US" sz="2000" dirty="0" smtClean="0">
                <a:solidFill>
                  <a:srgbClr val="1A5CB9"/>
                </a:solidFill>
              </a:rPr>
              <a:t>The pass is a privilege not a right.  Each child who holds a pass has agreed to follow the code of conduct and any breaches of this code are treated very seriously.</a:t>
            </a:r>
          </a:p>
          <a:p>
            <a:endParaRPr lang="en-US" sz="2000" dirty="0" smtClean="0">
              <a:solidFill>
                <a:srgbClr val="1A5CB9"/>
              </a:solidFill>
            </a:endParaRPr>
          </a:p>
          <a:p>
            <a:pPr marL="342900" indent="-342900">
              <a:buFont typeface="Wingdings" pitchFamily="2" charset="2"/>
              <a:buChar char="ü"/>
            </a:pPr>
            <a:r>
              <a:rPr lang="en-US" sz="2000" dirty="0" smtClean="0">
                <a:solidFill>
                  <a:srgbClr val="1A5CB9"/>
                </a:solidFill>
              </a:rPr>
              <a:t>If you are concerned about your child's first few journey’s to school we are more than happy for you to travel for free on the bus with the child – please call to arrange.</a:t>
            </a:r>
          </a:p>
          <a:p>
            <a:endParaRPr lang="en-US" sz="2000" dirty="0" smtClean="0">
              <a:solidFill>
                <a:srgbClr val="1A5CB9"/>
              </a:solidFill>
            </a:endParaRPr>
          </a:p>
          <a:p>
            <a:pPr marL="342900" indent="-342900">
              <a:buFont typeface="Wingdings" pitchFamily="2" charset="2"/>
              <a:buChar char="ü"/>
            </a:pPr>
            <a:r>
              <a:rPr lang="en-US" sz="2000" dirty="0" smtClean="0">
                <a:solidFill>
                  <a:srgbClr val="FF0000"/>
                </a:solidFill>
              </a:rPr>
              <a:t>For more information on the code of conduct </a:t>
            </a:r>
            <a:r>
              <a:rPr lang="en-US" sz="2000" dirty="0">
                <a:solidFill>
                  <a:srgbClr val="FF0000"/>
                </a:solidFill>
              </a:rPr>
              <a:t>visit http://www.transport.nsw.gov.au/content/student-conduct-when-travelling</a:t>
            </a:r>
            <a:endParaRPr lang="en-US" sz="2000" dirty="0" smtClean="0">
              <a:solidFill>
                <a:srgbClr val="FF0000"/>
              </a:solidFill>
            </a:endParaRPr>
          </a:p>
          <a:p>
            <a:pPr marL="342900" indent="-342900">
              <a:buFont typeface="Wingdings" pitchFamily="2" charset="2"/>
              <a:buChar char="ü"/>
            </a:pPr>
            <a:endParaRPr lang="en-US" sz="2000" dirty="0">
              <a:solidFill>
                <a:srgbClr val="1A5CB9"/>
              </a:solidFill>
            </a:endParaRPr>
          </a:p>
          <a:p>
            <a:endParaRPr lang="en-US" sz="2000" dirty="0" smtClean="0">
              <a:solidFill>
                <a:srgbClr val="1A5CB9"/>
              </a:solidFill>
            </a:endParaRPr>
          </a:p>
        </p:txBody>
      </p:sp>
    </p:spTree>
    <p:extLst>
      <p:ext uri="{BB962C8B-B14F-4D97-AF65-F5344CB8AC3E}">
        <p14:creationId xmlns:p14="http://schemas.microsoft.com/office/powerpoint/2010/main" val="3984117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nodeType="withEffect">
                                  <p:stCondLst>
                                    <p:cond delay="0"/>
                                  </p:stCondLst>
                                  <p:iterate type="lt">
                                    <p:tmPct val="10000"/>
                                  </p:iterate>
                                  <p:childTnLst>
                                    <p:animClr clrSpc="rgb" dir="cw">
                                      <p:cBhvr override="childStyle">
                                        <p:cTn id="6" dur="500" fill="hold"/>
                                        <p:tgtEl>
                                          <p:spTgt spid="9">
                                            <p:txEl>
                                              <p:pRg st="0" end="0"/>
                                            </p:txEl>
                                          </p:spTgt>
                                        </p:tgtEl>
                                        <p:attrNameLst>
                                          <p:attrName>style.color</p:attrName>
                                        </p:attrNameLst>
                                      </p:cBhvr>
                                      <p:to>
                                        <a:schemeClr val="accent2"/>
                                      </p:to>
                                    </p:animClr>
                                    <p:animClr clrSpc="rgb" dir="cw">
                                      <p:cBhvr>
                                        <p:cTn id="7" dur="500" fill="hold"/>
                                        <p:tgtEl>
                                          <p:spTgt spid="9">
                                            <p:txEl>
                                              <p:pRg st="0" end="0"/>
                                            </p:txEl>
                                          </p:spTgt>
                                        </p:tgtEl>
                                        <p:attrNameLst>
                                          <p:attrName>fillcolor</p:attrName>
                                        </p:attrNameLst>
                                      </p:cBhvr>
                                      <p:to>
                                        <a:schemeClr val="accent2"/>
                                      </p:to>
                                    </p:animClr>
                                    <p:set>
                                      <p:cBhvr>
                                        <p:cTn id="8" dur="500" fill="hold"/>
                                        <p:tgtEl>
                                          <p:spTgt spid="9">
                                            <p:txEl>
                                              <p:pRg st="0" end="0"/>
                                            </p:txEl>
                                          </p:spTgt>
                                        </p:tgtEl>
                                        <p:attrNameLst>
                                          <p:attrName>fill.type</p:attrName>
                                        </p:attrNameLst>
                                      </p:cBhvr>
                                      <p:to>
                                        <p:strVal val="solid"/>
                                      </p:to>
                                    </p:set>
                                    <p:anim to="1.5" calcmode="lin" valueType="num">
                                      <p:cBhvr override="childStyle">
                                        <p:cTn id="9" dur="500" fill="hold"/>
                                        <p:tgtEl>
                                          <p:spTgt spid="9">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VE\RedirectedFolders\jamie\My Documents\My Pictures\bus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58635">
            <a:off x="7473357" y="135309"/>
            <a:ext cx="2175263" cy="22023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5289" y="246411"/>
            <a:ext cx="8788475" cy="646331"/>
          </a:xfrm>
          <a:prstGeom prst="rect">
            <a:avLst/>
          </a:prstGeom>
          <a:noFill/>
        </p:spPr>
        <p:txBody>
          <a:bodyPr wrap="square" rtlCol="0">
            <a:spAutoFit/>
          </a:bodyPr>
          <a:lstStyle/>
          <a:p>
            <a:r>
              <a:rPr lang="en-US" sz="3600" dirty="0" smtClean="0">
                <a:solidFill>
                  <a:srgbClr val="1A5CB9"/>
                </a:solidFill>
              </a:rPr>
              <a:t>Travelling on Buses</a:t>
            </a:r>
            <a:endParaRPr lang="en-US" sz="3600" dirty="0">
              <a:solidFill>
                <a:srgbClr val="1A5CB9"/>
              </a:solidFill>
            </a:endParaRPr>
          </a:p>
        </p:txBody>
      </p:sp>
      <p:pic>
        <p:nvPicPr>
          <p:cNvPr id="6" name="Picture 5" descr="SCB landscape footer.jpg"/>
          <p:cNvPicPr>
            <a:picLocks noChangeAspect="1"/>
          </p:cNvPicPr>
          <p:nvPr/>
        </p:nvPicPr>
        <p:blipFill>
          <a:blip r:embed="rId4"/>
          <a:stretch>
            <a:fillRect/>
          </a:stretch>
        </p:blipFill>
        <p:spPr>
          <a:xfrm>
            <a:off x="1524" y="5705856"/>
            <a:ext cx="9902952" cy="1152144"/>
          </a:xfrm>
          <a:prstGeom prst="rect">
            <a:avLst/>
          </a:prstGeom>
        </p:spPr>
      </p:pic>
      <p:sp>
        <p:nvSpPr>
          <p:cNvPr id="5" name="TextBox 4"/>
          <p:cNvSpPr txBox="1"/>
          <p:nvPr/>
        </p:nvSpPr>
        <p:spPr>
          <a:xfrm>
            <a:off x="423511" y="1076309"/>
            <a:ext cx="7498080" cy="5016758"/>
          </a:xfrm>
          <a:prstGeom prst="rect">
            <a:avLst/>
          </a:prstGeom>
          <a:noFill/>
        </p:spPr>
        <p:txBody>
          <a:bodyPr wrap="square" rtlCol="0">
            <a:spAutoFit/>
          </a:bodyPr>
          <a:lstStyle/>
          <a:p>
            <a:pPr marL="342900" indent="-342900">
              <a:buClr>
                <a:srgbClr val="7030A0"/>
              </a:buClr>
              <a:buFont typeface="Wingdings" pitchFamily="2" charset="2"/>
              <a:buChar char="q"/>
            </a:pPr>
            <a:r>
              <a:rPr lang="en-US" sz="2000" dirty="0" smtClean="0">
                <a:solidFill>
                  <a:srgbClr val="00B050"/>
                </a:solidFill>
              </a:rPr>
              <a:t>The bus number is displayed in the front right of the bus window</a:t>
            </a:r>
            <a:r>
              <a:rPr lang="en-US" sz="2000" dirty="0" smtClean="0"/>
              <a:t>.</a:t>
            </a:r>
          </a:p>
          <a:p>
            <a:pPr>
              <a:buClr>
                <a:srgbClr val="7030A0"/>
              </a:buClr>
            </a:pPr>
            <a:endParaRPr lang="en-US" sz="2000" dirty="0" smtClean="0">
              <a:solidFill>
                <a:srgbClr val="1A5CB9"/>
              </a:solidFill>
            </a:endParaRPr>
          </a:p>
          <a:p>
            <a:pPr marL="342900" indent="-342900">
              <a:buClr>
                <a:srgbClr val="7030A0"/>
              </a:buClr>
              <a:buFont typeface="Wingdings" pitchFamily="2" charset="2"/>
              <a:buChar char="q"/>
            </a:pPr>
            <a:r>
              <a:rPr lang="en-US" sz="2000" dirty="0" smtClean="0">
                <a:solidFill>
                  <a:srgbClr val="1A5CB9"/>
                </a:solidFill>
              </a:rPr>
              <a:t>Children should wait for the bus in an orderly line at least one </a:t>
            </a:r>
            <a:r>
              <a:rPr lang="en-US" sz="2000" dirty="0" err="1" smtClean="0">
                <a:solidFill>
                  <a:srgbClr val="1A5CB9"/>
                </a:solidFill>
              </a:rPr>
              <a:t>metre</a:t>
            </a:r>
            <a:r>
              <a:rPr lang="en-US" sz="2000" dirty="0" smtClean="0">
                <a:solidFill>
                  <a:srgbClr val="1A5CB9"/>
                </a:solidFill>
              </a:rPr>
              <a:t> from the curb for safety.</a:t>
            </a:r>
            <a:r>
              <a:rPr lang="en-US" sz="2000" dirty="0">
                <a:solidFill>
                  <a:srgbClr val="1A5CB9"/>
                </a:solidFill>
              </a:rPr>
              <a:t> </a:t>
            </a:r>
            <a:endParaRPr lang="en-US" sz="2000" dirty="0" smtClean="0">
              <a:solidFill>
                <a:srgbClr val="1A5CB9"/>
              </a:solidFill>
            </a:endParaRPr>
          </a:p>
          <a:p>
            <a:pPr>
              <a:buClr>
                <a:srgbClr val="7030A0"/>
              </a:buClr>
            </a:pPr>
            <a:endParaRPr lang="en-US" sz="2000" dirty="0" smtClean="0">
              <a:solidFill>
                <a:srgbClr val="1A5CB9"/>
              </a:solidFill>
            </a:endParaRPr>
          </a:p>
          <a:p>
            <a:pPr marL="342900" indent="-342900">
              <a:buClr>
                <a:srgbClr val="7030A0"/>
              </a:buClr>
              <a:buFont typeface="Wingdings" pitchFamily="2" charset="2"/>
              <a:buChar char="q"/>
            </a:pPr>
            <a:r>
              <a:rPr lang="en-US" sz="2000" dirty="0" smtClean="0">
                <a:solidFill>
                  <a:srgbClr val="1A5CB9"/>
                </a:solidFill>
              </a:rPr>
              <a:t>Children </a:t>
            </a:r>
            <a:r>
              <a:rPr lang="en-US" sz="2000" dirty="0">
                <a:solidFill>
                  <a:srgbClr val="1A5CB9"/>
                </a:solidFill>
              </a:rPr>
              <a:t>should have their passes attached to their back packs or out and ready to display to the </a:t>
            </a:r>
            <a:r>
              <a:rPr lang="en-US" sz="2000" dirty="0" smtClean="0">
                <a:solidFill>
                  <a:srgbClr val="1A5CB9"/>
                </a:solidFill>
              </a:rPr>
              <a:t>driver, both morning and afternoon.</a:t>
            </a:r>
            <a:endParaRPr lang="en-US" sz="2000" dirty="0">
              <a:solidFill>
                <a:srgbClr val="1A5CB9"/>
              </a:solidFill>
            </a:endParaRPr>
          </a:p>
          <a:p>
            <a:pPr>
              <a:buClr>
                <a:srgbClr val="7030A0"/>
              </a:buClr>
            </a:pPr>
            <a:endParaRPr lang="en-US" sz="2000" dirty="0" smtClean="0">
              <a:solidFill>
                <a:srgbClr val="1A5CB9"/>
              </a:solidFill>
            </a:endParaRPr>
          </a:p>
          <a:p>
            <a:pPr marL="342900" indent="-342900">
              <a:buClr>
                <a:srgbClr val="7030A0"/>
              </a:buClr>
              <a:buFont typeface="Wingdings" pitchFamily="2" charset="2"/>
              <a:buChar char="q"/>
            </a:pPr>
            <a:r>
              <a:rPr lang="en-US" sz="2000" dirty="0" smtClean="0">
                <a:solidFill>
                  <a:srgbClr val="1A5CB9"/>
                </a:solidFill>
              </a:rPr>
              <a:t>There is no eating or drinking on the buses, except for water or for pre-discussed medical conditions.</a:t>
            </a:r>
          </a:p>
          <a:p>
            <a:pPr>
              <a:buClr>
                <a:srgbClr val="7030A0"/>
              </a:buClr>
            </a:pPr>
            <a:endParaRPr lang="en-US" sz="2000" dirty="0" smtClean="0">
              <a:solidFill>
                <a:srgbClr val="1A5CB9"/>
              </a:solidFill>
            </a:endParaRPr>
          </a:p>
          <a:p>
            <a:pPr marL="342900" indent="-342900">
              <a:buClr>
                <a:srgbClr val="7030A0"/>
              </a:buClr>
              <a:buFont typeface="Wingdings" pitchFamily="2" charset="2"/>
              <a:buChar char="q"/>
            </a:pPr>
            <a:r>
              <a:rPr lang="en-US" sz="2000" dirty="0" smtClean="0">
                <a:solidFill>
                  <a:srgbClr val="1A5CB9"/>
                </a:solidFill>
              </a:rPr>
              <a:t>We aim to sit primary school children at the front of the bus and secondary to the back.  When embarking children should choose the closest available seat to avoid the bus taking off with children standing.</a:t>
            </a:r>
          </a:p>
          <a:p>
            <a:pPr marL="342900" indent="-342900">
              <a:buClr>
                <a:srgbClr val="7030A0"/>
              </a:buClr>
              <a:buFont typeface="Wingdings" pitchFamily="2" charset="2"/>
              <a:buChar char="q"/>
            </a:pPr>
            <a:endParaRPr lang="en-US" sz="2000" dirty="0" smtClean="0">
              <a:solidFill>
                <a:srgbClr val="1A5CB9"/>
              </a:solidFill>
            </a:endParaRPr>
          </a:p>
        </p:txBody>
      </p:sp>
      <p:sp>
        <p:nvSpPr>
          <p:cNvPr id="2" name="Right Arrow 1"/>
          <p:cNvSpPr/>
          <p:nvPr/>
        </p:nvSpPr>
        <p:spPr>
          <a:xfrm>
            <a:off x="6150543" y="481264"/>
            <a:ext cx="2483318" cy="5950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5181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5289" y="246411"/>
            <a:ext cx="8788475" cy="646331"/>
          </a:xfrm>
          <a:prstGeom prst="rect">
            <a:avLst/>
          </a:prstGeom>
          <a:noFill/>
        </p:spPr>
        <p:txBody>
          <a:bodyPr wrap="square" rtlCol="0">
            <a:spAutoFit/>
          </a:bodyPr>
          <a:lstStyle/>
          <a:p>
            <a:pPr algn="ctr"/>
            <a:r>
              <a:rPr lang="en-US" sz="3600" dirty="0" smtClean="0">
                <a:solidFill>
                  <a:srgbClr val="1A5CB9"/>
                </a:solidFill>
              </a:rPr>
              <a:t>Frequently Asked Questions</a:t>
            </a:r>
            <a:endParaRPr lang="en-US" sz="3600" dirty="0">
              <a:solidFill>
                <a:srgbClr val="1A5CB9"/>
              </a:solidFill>
            </a:endParaRPr>
          </a:p>
        </p:txBody>
      </p:sp>
      <p:pic>
        <p:nvPicPr>
          <p:cNvPr id="6" name="Picture 5" descr="SCB landscape footer.jpg"/>
          <p:cNvPicPr>
            <a:picLocks noChangeAspect="1"/>
          </p:cNvPicPr>
          <p:nvPr/>
        </p:nvPicPr>
        <p:blipFill>
          <a:blip r:embed="rId3"/>
          <a:stretch>
            <a:fillRect/>
          </a:stretch>
        </p:blipFill>
        <p:spPr>
          <a:xfrm>
            <a:off x="1524" y="5705856"/>
            <a:ext cx="9902952" cy="1152144"/>
          </a:xfrm>
          <a:prstGeom prst="rect">
            <a:avLst/>
          </a:prstGeom>
        </p:spPr>
      </p:pic>
      <p:sp>
        <p:nvSpPr>
          <p:cNvPr id="9" name="TextBox 8"/>
          <p:cNvSpPr txBox="1"/>
          <p:nvPr/>
        </p:nvSpPr>
        <p:spPr>
          <a:xfrm>
            <a:off x="1328287" y="1048007"/>
            <a:ext cx="8142972" cy="5016758"/>
          </a:xfrm>
          <a:prstGeom prst="rect">
            <a:avLst/>
          </a:prstGeom>
          <a:noFill/>
        </p:spPr>
        <p:txBody>
          <a:bodyPr wrap="square" rtlCol="0">
            <a:spAutoFit/>
          </a:bodyPr>
          <a:lstStyle/>
          <a:p>
            <a:pPr marL="342900" indent="-342900">
              <a:buClr>
                <a:srgbClr val="FF0000"/>
              </a:buClr>
              <a:buSzPct val="141000"/>
              <a:buFont typeface="Calibri" pitchFamily="34" charset="0"/>
              <a:buChar char="?"/>
            </a:pPr>
            <a:r>
              <a:rPr lang="en-US" sz="2000" dirty="0" smtClean="0">
                <a:solidFill>
                  <a:srgbClr val="FF0000"/>
                </a:solidFill>
              </a:rPr>
              <a:t>My Child gets lost by missing their stop or getting on the wrong bus?</a:t>
            </a:r>
          </a:p>
          <a:p>
            <a:pPr marL="800100" lvl="1" indent="-342900">
              <a:buClr>
                <a:srgbClr val="FF0000"/>
              </a:buClr>
              <a:buSzPct val="141000"/>
              <a:buFont typeface="Calibri" pitchFamily="34" charset="0"/>
              <a:buChar char="?"/>
            </a:pPr>
            <a:r>
              <a:rPr lang="en-US" sz="2000" dirty="0" smtClean="0">
                <a:solidFill>
                  <a:srgbClr val="1A5CB9"/>
                </a:solidFill>
              </a:rPr>
              <a:t>We have constant radio contact with all our drivers, the passes help us to identify students and between the drivers, our operations team and the school we will work with you to locate the child and have them returned to you safely.</a:t>
            </a:r>
          </a:p>
          <a:p>
            <a:pPr marL="342900" indent="-342900">
              <a:buClr>
                <a:srgbClr val="FF0000"/>
              </a:buClr>
              <a:buSzPct val="141000"/>
              <a:buFont typeface="Calibri" pitchFamily="34" charset="0"/>
              <a:buChar char="?"/>
            </a:pPr>
            <a:r>
              <a:rPr lang="en-US" sz="2000" dirty="0" smtClean="0">
                <a:solidFill>
                  <a:srgbClr val="FF0000"/>
                </a:solidFill>
              </a:rPr>
              <a:t>My child is sick on the bus or has a medical condition or disability?</a:t>
            </a:r>
          </a:p>
          <a:p>
            <a:pPr marL="800100" lvl="1" indent="-342900">
              <a:buClr>
                <a:srgbClr val="FF0000"/>
              </a:buClr>
              <a:buSzPct val="141000"/>
              <a:buFont typeface="Calibri" pitchFamily="34" charset="0"/>
              <a:buChar char="?"/>
            </a:pPr>
            <a:r>
              <a:rPr lang="en-US" sz="2000" dirty="0" smtClean="0">
                <a:solidFill>
                  <a:srgbClr val="1A5CB9"/>
                </a:solidFill>
              </a:rPr>
              <a:t>It is helpful to us if we are informed of your child's condition or special requirements so that we can be aware of assistance we may need to provide.  This can be printed on their pass if you wish.  Our drivers all have basic training in how to deal with passengers with special needs or requirements.</a:t>
            </a:r>
          </a:p>
          <a:p>
            <a:pPr marL="342900" indent="-342900">
              <a:buClr>
                <a:srgbClr val="FF0000"/>
              </a:buClr>
              <a:buSzPct val="141000"/>
              <a:buFont typeface="Calibri" pitchFamily="34" charset="0"/>
              <a:buChar char="?"/>
            </a:pPr>
            <a:r>
              <a:rPr lang="en-US" sz="2000" dirty="0" smtClean="0">
                <a:solidFill>
                  <a:srgbClr val="FF0000"/>
                </a:solidFill>
              </a:rPr>
              <a:t>Why do the children have to show their passes every day?</a:t>
            </a:r>
          </a:p>
          <a:p>
            <a:pPr marL="800100" lvl="1" indent="-342900">
              <a:buClr>
                <a:srgbClr val="FF0000"/>
              </a:buClr>
              <a:buSzPct val="141000"/>
              <a:buFont typeface="Calibri" pitchFamily="34" charset="0"/>
              <a:buChar char="?"/>
            </a:pPr>
            <a:r>
              <a:rPr lang="en-US" sz="2000" dirty="0" smtClean="0">
                <a:solidFill>
                  <a:srgbClr val="1A5CB9"/>
                </a:solidFill>
              </a:rPr>
              <a:t>This assists the driver to know they are on the correct bus, and to know where they should embark and disembark the bus.  It is a requirement of the driver to check every day – it is their job!</a:t>
            </a:r>
            <a:endParaRPr lang="en-US" sz="2000" dirty="0">
              <a:solidFill>
                <a:srgbClr val="1A5CB9"/>
              </a:solidFill>
            </a:endParaRPr>
          </a:p>
          <a:p>
            <a:endParaRPr lang="en-US" sz="2000" dirty="0" smtClean="0">
              <a:solidFill>
                <a:srgbClr val="1A5CB9"/>
              </a:solidFill>
            </a:endParaRPr>
          </a:p>
        </p:txBody>
      </p:sp>
      <p:pic>
        <p:nvPicPr>
          <p:cNvPr id="5" name="Picture 2" descr="C:\Documents and Settings\jamie\Local Settings\Temporary Internet Files\Content.IE5\0Q26DNZ2\MC90044190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80" y="246411"/>
            <a:ext cx="1520825"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080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1281</Words>
  <Application>Microsoft Office PowerPoint</Application>
  <PresentationFormat>A4 Paper (210x297 mm)</PresentationFormat>
  <Paragraphs>93</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PowerPoint Presentation</vt:lpstr>
      <vt:lpstr>PowerPoint Presentation</vt:lpstr>
      <vt:lpstr>PowerPoint Presentation</vt:lpstr>
      <vt:lpstr>PowerPoint Presentation</vt:lpstr>
      <vt:lpstr>How to apply for student travel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mpmedia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Jacinta McAlpine</dc:creator>
  <cp:lastModifiedBy>Paul Judd</cp:lastModifiedBy>
  <cp:revision>31</cp:revision>
  <dcterms:created xsi:type="dcterms:W3CDTF">2013-10-01T02:11:55Z</dcterms:created>
  <dcterms:modified xsi:type="dcterms:W3CDTF">2016-10-19T07:08:25Z</dcterms:modified>
</cp:coreProperties>
</file>